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312" r:id="rId4"/>
    <p:sldId id="264" r:id="rId5"/>
    <p:sldId id="261" r:id="rId6"/>
    <p:sldId id="304" r:id="rId7"/>
    <p:sldId id="291" r:id="rId8"/>
    <p:sldId id="292" r:id="rId9"/>
    <p:sldId id="314" r:id="rId10"/>
    <p:sldId id="315" r:id="rId11"/>
    <p:sldId id="316" r:id="rId12"/>
    <p:sldId id="317" r:id="rId13"/>
    <p:sldId id="318" r:id="rId14"/>
    <p:sldId id="276" r:id="rId15"/>
    <p:sldId id="294" r:id="rId16"/>
    <p:sldId id="313" r:id="rId17"/>
    <p:sldId id="310" r:id="rId18"/>
    <p:sldId id="286" r:id="rId19"/>
    <p:sldId id="287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380" autoAdjust="0"/>
  </p:normalViewPr>
  <p:slideViewPr>
    <p:cSldViewPr>
      <p:cViewPr>
        <p:scale>
          <a:sx n="90" d="100"/>
          <a:sy n="90" d="100"/>
        </p:scale>
        <p:origin x="-1144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56B4363-1B10-4354-AA19-FAB379383FC1}" type="datetimeFigureOut">
              <a:rPr lang="en-US"/>
              <a:pPr>
                <a:defRPr/>
              </a:pPr>
              <a:t>6/12/12</a:t>
            </a:fld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456627E-9CCF-48C3-A096-735DE6920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1537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NaKATPase" TargetMode="External"/><Relationship Id="rId4" Type="http://schemas.openxmlformats.org/officeDocument/2006/relationships/hyperlink" Target="http://en.wikipedia.org/wiki/Cell_membrane" TargetMode="External"/><Relationship Id="rId5" Type="http://schemas.openxmlformats.org/officeDocument/2006/relationships/hyperlink" Target="http://en.wikipedia.org/wiki/Sodium" TargetMode="External"/><Relationship Id="rId6" Type="http://schemas.openxmlformats.org/officeDocument/2006/relationships/hyperlink" Target="http://en.wikipedia.org/wiki/Ion" TargetMode="External"/><Relationship Id="rId7" Type="http://schemas.openxmlformats.org/officeDocument/2006/relationships/hyperlink" Target="http://en.wikipedia.org/wiki/Calcium" TargetMode="External"/><Relationship Id="rId8" Type="http://schemas.openxmlformats.org/officeDocument/2006/relationships/hyperlink" Target="http://en.wikipedia.org/wiki/Cardiac_action_potential" TargetMode="External"/><Relationship Id="rId9" Type="http://schemas.openxmlformats.org/officeDocument/2006/relationships/hyperlink" Target="http://en.wikipedia.org/wiki/Digoxin" TargetMode="External"/><Relationship Id="rId10" Type="http://schemas.openxmlformats.org/officeDocument/2006/relationships/hyperlink" Target="http://en.wikipedia.org/wiki/Sarcoplasmic_reticulum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2" tIns="45716" rIns="91432" bIns="45716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2" tIns="45716" rIns="91432" bIns="45716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r>
              <a:rPr lang="en-US" smtClean="0"/>
              <a:t>Figure 6.27</a:t>
            </a:r>
          </a:p>
          <a:p>
            <a:r>
              <a:rPr lang="en-US" dirty="0" smtClean="0"/>
              <a:t>Summary of the Passive and Active Mechanisms of Membrane Transport.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 we just</a:t>
            </a:r>
            <a:r>
              <a:rPr lang="en-US" baseline="0" dirty="0" smtClean="0"/>
              <a:t> discussed active transport involves the movement of K+ into the cell and Na+ out of the cell. We observed that it passed through a protein structure. This is the sodium pump or Sodium-Potassium-ATPase. We’ll just call it the sodium pump.  We saw 3 Na+ move out and only 2K+ move in. Brainstorm for a minute what might be the conditions inside the cell as compared to outside the cell since the ions are not equal in number during the exchange.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56627E-9CCF-48C3-A096-735DE6920F3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36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2" tIns="45716" rIns="91432" bIns="45716"/>
          <a:lstStyle/>
          <a:p>
            <a:pPr eaLnBrk="1" hangingPunct="1"/>
            <a:r>
              <a:rPr lang="en-US" dirty="0" smtClean="0"/>
              <a:t>There are more positive</a:t>
            </a:r>
            <a:r>
              <a:rPr lang="en-US" baseline="0" dirty="0" smtClean="0"/>
              <a:t> charges being pumped out of the cell than into the cell, the pump activity creates a negative potential inside the cell.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</a:t>
            </a:r>
            <a:r>
              <a:rPr lang="en-US" baseline="0" dirty="0" smtClean="0"/>
              <a:t> is the Digitalis binding on the sodium pump, now what if I told you this is in a heart cell.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Digoxin binds to a site on the extracellular aspect of the α-subunit of the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3" tooltip="NaKATPase"/>
              </a:rPr>
              <a:t>Na</a:t>
            </a:r>
            <a:r>
              <a:rPr lang="en-US" sz="1200" b="0" i="0" u="none" strike="noStrike" kern="1200" baseline="300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3" tooltip="NaKATPase"/>
              </a:rPr>
              <a:t>+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3" tooltip="NaKATPase"/>
              </a:rPr>
              <a:t>/K</a:t>
            </a:r>
            <a:r>
              <a:rPr lang="en-US" sz="1200" b="0" i="0" u="none" strike="noStrike" kern="1200" baseline="300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3" tooltip="NaKATPase"/>
              </a:rPr>
              <a:t>+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3" tooltip="NaKATPase"/>
              </a:rPr>
              <a:t> ATPase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 pump in the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4" tooltip="Cell membrane"/>
              </a:rPr>
              <a:t>membranes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 of heart cells (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myocytes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) and decreases its function. This causes an increase in the level of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5" tooltip="Sodium"/>
              </a:rPr>
              <a:t>sodium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6" tooltip="Ion"/>
              </a:rPr>
              <a:t>ions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 in the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myocytes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, which leads to a rise in the level of intracellular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7" tooltip="Calcium"/>
              </a:rPr>
              <a:t>calcium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 ions. This occurs because the sodium/calcium exchanger on the plasma membrane depends on a constant inward sodium gradient to pump out calcium. Digoxin decreases sodium concentration gradient and the subsequent calcium outflow, thus raising the calcium concentration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myocardiocytes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 and pacemaker cells.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Increased intracellular calcium lengthens Phase 4 and Phase 0 of the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8" tooltip="Cardiac action potential"/>
              </a:rPr>
              <a:t>cardiac action potential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, which leads to a decrease in heart rate.</a:t>
            </a:r>
            <a:r>
              <a:rPr lang="en-US" sz="1200" b="0" i="0" u="none" strike="noStrike" kern="1200" baseline="300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9"/>
              </a:rPr>
              <a:t>[16]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 Increased amounts of Ca</a:t>
            </a:r>
            <a:r>
              <a:rPr lang="en-US" sz="1200" b="0" i="0" kern="1200" baseline="300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2+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 also leads to increased storage of calcium in the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10" tooltip="Sarcoplasmic reticulum"/>
              </a:rPr>
              <a:t>sarcoplasmic reticulum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, causing a corresponding increase in the release of calcium during each action potential. This leads to increased contractility, the force of contraction, of the heart.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56627E-9CCF-48C3-A096-735DE6920F30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40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CD34B7A-83FE-484C-AF1C-30E60DC2C5A3}" type="datetimeFigureOut">
              <a:rPr lang="en-US" smtClean="0"/>
              <a:pPr>
                <a:defRPr/>
              </a:pPr>
              <a:t>6/12/12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E6242B1-F69A-4A15-8FAB-1AE0BF54C6E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C933F6B-32F1-4C15-8678-6BBAB4FDE1B9}" type="datetimeFigureOut">
              <a:rPr lang="en-US" smtClean="0"/>
              <a:pPr>
                <a:defRPr/>
              </a:pPr>
              <a:t>6/12/12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82B10D7-6C85-4CE8-97EA-A524F6B998B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0B2943-5E28-4422-8D22-FB890F25FB50}" type="datetimeFigureOut">
              <a:rPr lang="en-US" smtClean="0"/>
              <a:pPr>
                <a:defRPr/>
              </a:pPr>
              <a:t>6/12/12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E2C658C-4553-43D1-A08B-5445D3C4B3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FD57452-952C-4BE7-8A63-AAB00C5C51B7}" type="datetimeFigureOut">
              <a:rPr lang="en-US" smtClean="0"/>
              <a:pPr>
                <a:defRPr/>
              </a:pPr>
              <a:t>6/12/12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04033A4-8C31-416E-838D-11F12D8C31B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F24F5BD-C062-4411-8E8A-145A111C41D7}" type="datetimeFigureOut">
              <a:rPr lang="en-US" smtClean="0"/>
              <a:pPr>
                <a:defRPr/>
              </a:pPr>
              <a:t>6/12/12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3E8EDD9-9E69-45F3-8E30-0FBB554560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D7272DC-1A7C-4857-900A-4B178FDA94D2}" type="datetimeFigureOut">
              <a:rPr lang="en-US" smtClean="0"/>
              <a:pPr>
                <a:defRPr/>
              </a:pPr>
              <a:t>6/12/12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1695399-4FC7-410D-B15D-FC1EF4D8435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C31BF32-D5DC-45F2-A582-786B87307709}" type="datetimeFigureOut">
              <a:rPr lang="en-US" smtClean="0"/>
              <a:pPr>
                <a:defRPr/>
              </a:pPr>
              <a:t>6/12/12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E04D275-361D-4EAA-8524-9E66502689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7932CBA-E589-4A02-ABB9-79FC5405F154}" type="datetimeFigureOut">
              <a:rPr lang="en-US" smtClean="0"/>
              <a:pPr>
                <a:defRPr/>
              </a:pPr>
              <a:t>6/12/12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5BDAA09-0EA6-47F3-9B2C-E3333E4BB65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1C01853-ABF7-4554-9E9D-0DCBC5C2CC89}" type="datetimeFigureOut">
              <a:rPr lang="en-US" smtClean="0"/>
              <a:pPr>
                <a:defRPr/>
              </a:pPr>
              <a:t>6/12/12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7330A9-C348-43C3-BE1B-8F99A6898A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79BABBDC-DC96-4046-8B89-6DC56C30B367}" type="datetimeFigureOut">
              <a:rPr lang="en-US" smtClean="0"/>
              <a:pPr>
                <a:defRPr/>
              </a:pPr>
              <a:t>6/12/12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9AD93D5-7C6C-4D5F-8836-98178745979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2CC06E5-281D-4030-BC7B-2E9D5DE2457E}" type="datetimeFigureOut">
              <a:rPr lang="en-US" smtClean="0"/>
              <a:pPr>
                <a:defRPr/>
              </a:pPr>
              <a:t>6/12/12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DD0A5E8-9425-4DC7-898C-72276AB55AB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6C6AEDE-5DFF-49F7-9849-7092BF1B74AC}" type="datetimeFigureOut">
              <a:rPr lang="en-US" smtClean="0"/>
              <a:pPr>
                <a:defRPr/>
              </a:pPr>
              <a:t>6/12/12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7CC6BC8-C620-46B5-A423-6CE220D45F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png"/><Relationship Id="rId5" Type="http://schemas.openxmlformats.org/officeDocument/2006/relationships/image" Target="../media/image15.jpe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molecularstation.com/molecular-biology-images/504-cell-biology-pictures/17-cell-membrane-figure-plasma-membrane.html" TargetMode="External"/><Relationship Id="rId3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Q73uJ8WlY_E&amp;feature=related" TargetMode="External"/><Relationship Id="rId4" Type="http://schemas.openxmlformats.org/officeDocument/2006/relationships/hyperlink" Target="http://pharmacologycorner.com/animation-showing-digoxin-mechanism-of-action-effects-at-molecular-tissue-and-system-levels/" TargetMode="External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_yNntwSjOwo" TargetMode="External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_yNntwSjOwo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gif"/><Relationship Id="rId1" Type="http://schemas.openxmlformats.org/officeDocument/2006/relationships/slideLayout" Target="../slideLayouts/slideLayout6.xml"/><Relationship Id="rId2" Type="http://schemas.openxmlformats.org/officeDocument/2006/relationships/hyperlink" Target="http://upload.wikimedia.org/wikipedia/commons/f/f0/Lipid_bilayer_section.gif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png"/><Relationship Id="rId5" Type="http://schemas.openxmlformats.org/officeDocument/2006/relationships/image" Target="../media/image15.jpe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-228600"/>
            <a:ext cx="7677928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7" name="Title 1"/>
          <p:cNvSpPr>
            <a:spLocks noGrp="1"/>
          </p:cNvSpPr>
          <p:nvPr>
            <p:ph type="ctrTitle"/>
          </p:nvPr>
        </p:nvSpPr>
        <p:spPr>
          <a:xfrm>
            <a:off x="762000" y="2514600"/>
            <a:ext cx="7772400" cy="1829761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Passing Through</a:t>
            </a: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838200" y="4267200"/>
            <a:ext cx="7772400" cy="1199704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898989"/>
                </a:solidFill>
              </a:rPr>
              <a:t>Karen</a:t>
            </a:r>
            <a:r>
              <a:rPr lang="en-US" b="1" baseline="30000" dirty="0" smtClean="0">
                <a:solidFill>
                  <a:srgbClr val="898989"/>
                </a:solidFill>
              </a:rPr>
              <a:t>2</a:t>
            </a:r>
            <a:r>
              <a:rPr lang="en-US" b="1" dirty="0" smtClean="0">
                <a:solidFill>
                  <a:srgbClr val="898989"/>
                </a:solidFill>
              </a:rPr>
              <a:t> &amp; </a:t>
            </a:r>
            <a:r>
              <a:rPr lang="en-US" b="1" dirty="0" err="1" smtClean="0">
                <a:solidFill>
                  <a:srgbClr val="898989"/>
                </a:solidFill>
              </a:rPr>
              <a:t>Xingwei</a:t>
            </a:r>
            <a:endParaRPr lang="en-US" b="1" dirty="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1" descr="Cartoon.jpg"/>
          <p:cNvPicPr>
            <a:picLocks noChangeAspect="1"/>
          </p:cNvPicPr>
          <p:nvPr/>
        </p:nvPicPr>
        <p:blipFill>
          <a:blip r:embed="rId3" cstate="print"/>
          <a:srcRect l="957" t="35440" r="71530" b="18265"/>
          <a:stretch>
            <a:fillRect/>
          </a:stretch>
        </p:blipFill>
        <p:spPr bwMode="auto">
          <a:xfrm>
            <a:off x="685800" y="2286000"/>
            <a:ext cx="31242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23"/>
          <p:cNvSpPr txBox="1">
            <a:spLocks noChangeArrowheads="1"/>
          </p:cNvSpPr>
          <p:nvPr/>
        </p:nvSpPr>
        <p:spPr bwMode="auto">
          <a:xfrm>
            <a:off x="152400" y="304800"/>
            <a:ext cx="87296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/>
            <a:r>
              <a:rPr lang="en-US" sz="2800">
                <a:latin typeface="Calibri" pitchFamily="34" charset="0"/>
              </a:rPr>
              <a:t>Some chemical species can diffuse across a lipid bilayer</a:t>
            </a:r>
          </a:p>
          <a:p>
            <a:pPr algn="ctr" defTabSz="457200"/>
            <a:r>
              <a:rPr lang="en-US" sz="2800">
                <a:latin typeface="Calibri" pitchFamily="34" charset="0"/>
              </a:rPr>
              <a:t>Others can not</a:t>
            </a:r>
          </a:p>
        </p:txBody>
      </p:sp>
      <p:pic>
        <p:nvPicPr>
          <p:cNvPr id="24579" name="Picture 2" descr="http://4.bp.blogspot.com/-wbEhsKutYmM/TzVQjy64PUI/AAAAAAAABKU/T6lNNOFEpZQ/s1600/estroge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4876800"/>
            <a:ext cx="1658938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6665"/>
          <p:cNvGrpSpPr>
            <a:grpSpLocks/>
          </p:cNvGrpSpPr>
          <p:nvPr/>
        </p:nvGrpSpPr>
        <p:grpSpPr bwMode="auto">
          <a:xfrm>
            <a:off x="1219200" y="4495800"/>
            <a:ext cx="881063" cy="828675"/>
            <a:chOff x="5249706" y="3521475"/>
            <a:chExt cx="880562" cy="829245"/>
          </a:xfrm>
        </p:grpSpPr>
        <p:sp>
          <p:nvSpPr>
            <p:cNvPr id="24590" name="TextBox 19"/>
            <p:cNvSpPr txBox="1">
              <a:spLocks noChangeArrowheads="1"/>
            </p:cNvSpPr>
            <p:nvPr/>
          </p:nvSpPr>
          <p:spPr bwMode="auto">
            <a:xfrm>
              <a:off x="5428992" y="3708929"/>
              <a:ext cx="640985" cy="641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457200"/>
              <a:r>
                <a:rPr lang="en-US" sz="3600">
                  <a:latin typeface="Calibri" pitchFamily="34" charset="0"/>
                </a:rPr>
                <a:t>O</a:t>
              </a:r>
              <a:r>
                <a:rPr lang="en-US" sz="3600" baseline="-25000">
                  <a:latin typeface="Calibri" pitchFamily="34" charset="0"/>
                </a:rPr>
                <a:t>2</a:t>
              </a:r>
            </a:p>
          </p:txBody>
        </p:sp>
        <p:sp>
          <p:nvSpPr>
            <p:cNvPr id="24591" name="TextBox 20"/>
            <p:cNvSpPr txBox="1">
              <a:spLocks noChangeArrowheads="1"/>
            </p:cNvSpPr>
            <p:nvPr/>
          </p:nvSpPr>
          <p:spPr bwMode="auto">
            <a:xfrm>
              <a:off x="5249706" y="3521475"/>
              <a:ext cx="88056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457200"/>
              <a:r>
                <a:rPr lang="en-US">
                  <a:latin typeface="Calibri" pitchFamily="34" charset="0"/>
                </a:rPr>
                <a:t>Oxygen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4876800" y="4267200"/>
            <a:ext cx="2409825" cy="1700213"/>
            <a:chOff x="497" y="3140"/>
            <a:chExt cx="1518" cy="1071"/>
          </a:xfrm>
        </p:grpSpPr>
        <p:pic>
          <p:nvPicPr>
            <p:cNvPr id="24588" name="Picture 137" descr="http://t1.gstatic.com/images?q=tbn:ANd9GcSre8NJT60ZzBvaxQMpR-7jsA4ffTSYOXcivQgF25SuR81paQmA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7" y="3298"/>
              <a:ext cx="1518" cy="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9" name="TextBox 100"/>
            <p:cNvSpPr txBox="1">
              <a:spLocks noChangeArrowheads="1"/>
            </p:cNvSpPr>
            <p:nvPr/>
          </p:nvSpPr>
          <p:spPr bwMode="auto">
            <a:xfrm>
              <a:off x="896" y="3140"/>
              <a:ext cx="57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457200"/>
              <a:r>
                <a:rPr lang="en-US">
                  <a:latin typeface="Calibri" pitchFamily="34" charset="0"/>
                </a:rPr>
                <a:t>Sucrose</a:t>
              </a:r>
            </a:p>
          </p:txBody>
        </p:sp>
      </p:grpSp>
      <p:pic>
        <p:nvPicPr>
          <p:cNvPr id="24582" name="Picture 21" descr="Cartoon.jpg"/>
          <p:cNvPicPr>
            <a:picLocks noChangeAspect="1"/>
          </p:cNvPicPr>
          <p:nvPr/>
        </p:nvPicPr>
        <p:blipFill>
          <a:blip r:embed="rId3" cstate="print"/>
          <a:srcRect l="44911" t="35440" r="26010" b="18265"/>
          <a:stretch>
            <a:fillRect/>
          </a:stretch>
        </p:blipFill>
        <p:spPr bwMode="auto">
          <a:xfrm>
            <a:off x="4800600" y="2286000"/>
            <a:ext cx="33020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TextBox 26670"/>
          <p:cNvSpPr txBox="1">
            <a:spLocks noChangeArrowheads="1"/>
          </p:cNvSpPr>
          <p:nvPr/>
        </p:nvSpPr>
        <p:spPr bwMode="auto">
          <a:xfrm>
            <a:off x="2209800" y="3733800"/>
            <a:ext cx="776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sz="2800">
                <a:latin typeface="Calibri" pitchFamily="34" charset="0"/>
              </a:rPr>
              <a:t>Fast</a:t>
            </a:r>
          </a:p>
        </p:txBody>
      </p:sp>
      <p:sp>
        <p:nvSpPr>
          <p:cNvPr id="24584" name="TextBox 107"/>
          <p:cNvSpPr txBox="1">
            <a:spLocks noChangeArrowheads="1"/>
          </p:cNvSpPr>
          <p:nvPr/>
        </p:nvSpPr>
        <p:spPr bwMode="auto">
          <a:xfrm>
            <a:off x="7162800" y="3657600"/>
            <a:ext cx="649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sz="2800">
                <a:latin typeface="Calibri" pitchFamily="34" charset="0"/>
              </a:rPr>
              <a:t>NO</a:t>
            </a:r>
          </a:p>
        </p:txBody>
      </p:sp>
      <p:sp>
        <p:nvSpPr>
          <p:cNvPr id="24585" name="Text Box 13"/>
          <p:cNvSpPr txBox="1">
            <a:spLocks noChangeArrowheads="1"/>
          </p:cNvSpPr>
          <p:nvPr/>
        </p:nvSpPr>
        <p:spPr bwMode="auto">
          <a:xfrm>
            <a:off x="7010400" y="5334000"/>
            <a:ext cx="13716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/>
              <a:t>Ions</a:t>
            </a:r>
          </a:p>
          <a:p>
            <a:pPr algn="ctr">
              <a:spcBef>
                <a:spcPct val="30000"/>
              </a:spcBef>
            </a:pPr>
            <a:r>
              <a:rPr lang="en-US" sz="2400"/>
              <a:t>Na</a:t>
            </a:r>
            <a:r>
              <a:rPr lang="en-US" sz="2400" baseline="30000"/>
              <a:t>+</a:t>
            </a:r>
            <a:r>
              <a:rPr lang="en-US" sz="2400"/>
              <a:t>, Cl</a:t>
            </a:r>
            <a:r>
              <a:rPr lang="en-US" sz="2400" baseline="30000"/>
              <a:t>-</a:t>
            </a:r>
          </a:p>
          <a:p>
            <a:pPr algn="ctr">
              <a:spcBef>
                <a:spcPct val="30000"/>
              </a:spcBef>
            </a:pPr>
            <a:r>
              <a:rPr lang="en-US" sz="2400"/>
              <a:t>K</a:t>
            </a:r>
            <a:r>
              <a:rPr lang="en-US" sz="2400" baseline="30000"/>
              <a:t>+</a:t>
            </a:r>
          </a:p>
        </p:txBody>
      </p:sp>
      <p:sp>
        <p:nvSpPr>
          <p:cNvPr id="24586" name="TextBox 2"/>
          <p:cNvSpPr txBox="1">
            <a:spLocks noChangeArrowheads="1"/>
          </p:cNvSpPr>
          <p:nvPr/>
        </p:nvSpPr>
        <p:spPr bwMode="auto">
          <a:xfrm>
            <a:off x="1219200" y="1676400"/>
            <a:ext cx="1412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sz="2400">
                <a:latin typeface="Calibri" pitchFamily="34" charset="0"/>
              </a:rPr>
              <a:t>Non polar</a:t>
            </a:r>
          </a:p>
        </p:txBody>
      </p:sp>
      <p:sp>
        <p:nvSpPr>
          <p:cNvPr id="24587" name="TextBox 27"/>
          <p:cNvSpPr txBox="1">
            <a:spLocks noChangeArrowheads="1"/>
          </p:cNvSpPr>
          <p:nvPr/>
        </p:nvSpPr>
        <p:spPr bwMode="auto">
          <a:xfrm>
            <a:off x="4953000" y="1447800"/>
            <a:ext cx="30114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/>
            <a:r>
              <a:rPr lang="en-US" sz="2400">
                <a:latin typeface="Calibri" pitchFamily="34" charset="0"/>
              </a:rPr>
              <a:t>Large polar or charged</a:t>
            </a:r>
          </a:p>
          <a:p>
            <a:pPr algn="ctr" defTabSz="457200"/>
            <a:r>
              <a:rPr lang="en-US" sz="2400">
                <a:latin typeface="Calibri" pitchFamily="34" charset="0"/>
              </a:rPr>
              <a:t>hydrophilic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sz="3700" dirty="0" smtClean="0">
                <a:effectLst/>
              </a:rPr>
              <a:t>Cell membranes are not just made of phospholipids….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978400"/>
          </a:xfrm>
        </p:spPr>
        <p:txBody>
          <a:bodyPr/>
          <a:lstStyle/>
          <a:p>
            <a:pPr marL="0" indent="0" defTabSz="457200"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sz="2400" dirty="0" smtClean="0"/>
          </a:p>
          <a:p>
            <a:pPr marL="0" indent="0" defTabSz="457200"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sz="2400" dirty="0" smtClean="0"/>
          </a:p>
          <a:p>
            <a:pPr marL="0" indent="0" defTabSz="457200"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sz="2400" dirty="0" smtClean="0"/>
          </a:p>
          <a:p>
            <a:pPr marL="0" indent="0" defTabSz="457200"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sz="2400" dirty="0" smtClean="0"/>
          </a:p>
          <a:p>
            <a:pPr marL="0" indent="0" defTabSz="457200"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sz="2400" dirty="0" smtClean="0"/>
          </a:p>
          <a:p>
            <a:pPr marL="0" indent="0" defTabSz="457200"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sz="2400" dirty="0" smtClean="0"/>
          </a:p>
          <a:p>
            <a:pPr marL="0" indent="0" defTabSz="457200"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sz="2400" dirty="0" smtClean="0"/>
          </a:p>
          <a:p>
            <a:pPr marL="0" indent="0" defTabSz="457200"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sz="2400" dirty="0" smtClean="0"/>
          </a:p>
          <a:p>
            <a:pPr marL="0" indent="0" defTabSz="457200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2400" dirty="0" smtClean="0"/>
              <a:t>    </a:t>
            </a:r>
          </a:p>
          <a:p>
            <a:pPr marL="0" indent="0" defTabSz="457200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2400" dirty="0" smtClean="0"/>
              <a:t>Do some molecules need proteins to cross the      membrane?</a:t>
            </a:r>
          </a:p>
        </p:txBody>
      </p:sp>
      <p:pic>
        <p:nvPicPr>
          <p:cNvPr id="25603" name="Picture 5" descr="CellMembraneDrawi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371600"/>
            <a:ext cx="6788150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06_27_membrane_transport-U"/>
          <p:cNvPicPr>
            <a:picLocks noChangeAspect="1" noChangeArrowheads="1"/>
          </p:cNvPicPr>
          <p:nvPr/>
        </p:nvPicPr>
        <p:blipFill>
          <a:blip r:embed="rId3" cstate="print"/>
          <a:srcRect b="11476"/>
          <a:stretch>
            <a:fillRect/>
          </a:stretch>
        </p:blipFill>
        <p:spPr bwMode="auto">
          <a:xfrm>
            <a:off x="304800" y="1447800"/>
            <a:ext cx="8548688" cy="3502025"/>
          </a:xfrm>
          <a:prstGeom prst="rect">
            <a:avLst/>
          </a:prstGeom>
          <a:noFill/>
        </p:spPr>
      </p:pic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1524000" y="1143000"/>
            <a:ext cx="1447800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marL="457200" indent="-457200" eaLnBrk="0" hangingPunct="0">
              <a:buFont typeface="Arial" charset="0"/>
              <a:buNone/>
            </a:pPr>
            <a:r>
              <a:rPr lang="en-US" sz="2400" b="1">
                <a:ea typeface="Geneva"/>
                <a:cs typeface="Geneva"/>
              </a:rPr>
              <a:t>Diffusion</a:t>
            </a:r>
          </a:p>
        </p:txBody>
      </p:sp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3200400" y="1143000"/>
            <a:ext cx="1303338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marL="457200" indent="-457200" eaLnBrk="0" hangingPunct="0">
              <a:buFont typeface="Arial" charset="0"/>
              <a:buNone/>
            </a:pPr>
            <a:r>
              <a:rPr lang="en-US" sz="2400" b="1">
                <a:ea typeface="Geneva"/>
                <a:cs typeface="Geneva"/>
              </a:rPr>
              <a:t>Facilitated diffusion</a:t>
            </a:r>
          </a:p>
        </p:txBody>
      </p:sp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6400800" y="1143000"/>
            <a:ext cx="1011238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marL="457200" indent="-457200" eaLnBrk="0" hangingPunct="0">
              <a:buFont typeface="Arial" charset="0"/>
              <a:buNone/>
            </a:pPr>
            <a:r>
              <a:rPr lang="en-US" sz="2400" b="1">
                <a:ea typeface="Geneva"/>
                <a:cs typeface="Geneva"/>
              </a:rPr>
              <a:t>Active transport</a:t>
            </a:r>
          </a:p>
        </p:txBody>
      </p:sp>
      <p:sp>
        <p:nvSpPr>
          <p:cNvPr id="121863" name="Text Box 7"/>
          <p:cNvSpPr txBox="1">
            <a:spLocks noChangeArrowheads="1"/>
          </p:cNvSpPr>
          <p:nvPr/>
        </p:nvSpPr>
        <p:spPr bwMode="auto">
          <a:xfrm>
            <a:off x="1295400" y="4295775"/>
            <a:ext cx="4724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marL="457200" indent="-457200" algn="ctr" eaLnBrk="0" hangingPunct="0">
              <a:buFont typeface="Arial" charset="0"/>
              <a:buNone/>
            </a:pPr>
            <a:r>
              <a:rPr lang="en-US" sz="2000" b="1">
                <a:ea typeface="Geneva"/>
                <a:cs typeface="Geneva"/>
              </a:rPr>
              <a:t>Passive Movement with the </a:t>
            </a:r>
          </a:p>
          <a:p>
            <a:pPr marL="457200" indent="-457200" algn="ctr" eaLnBrk="0" hangingPunct="0">
              <a:buFont typeface="Arial" charset="0"/>
              <a:buNone/>
            </a:pPr>
            <a:r>
              <a:rPr lang="en-US" sz="2000" b="1">
                <a:ea typeface="Geneva"/>
                <a:cs typeface="Geneva"/>
              </a:rPr>
              <a:t>Concentration gradient</a:t>
            </a:r>
          </a:p>
        </p:txBody>
      </p:sp>
      <p:sp>
        <p:nvSpPr>
          <p:cNvPr id="121864" name="Text Box 8"/>
          <p:cNvSpPr txBox="1">
            <a:spLocks noChangeArrowheads="1"/>
          </p:cNvSpPr>
          <p:nvPr/>
        </p:nvSpPr>
        <p:spPr bwMode="auto">
          <a:xfrm>
            <a:off x="1219200" y="4953000"/>
            <a:ext cx="1828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marL="457200" indent="-457200" eaLnBrk="0" hangingPunct="0">
              <a:buFont typeface="Arial" charset="0"/>
              <a:buNone/>
            </a:pPr>
            <a:r>
              <a:rPr lang="en-US" sz="2400" b="1">
                <a:ea typeface="Geneva"/>
                <a:cs typeface="Geneva"/>
              </a:rPr>
              <a:t>No Proteins </a:t>
            </a:r>
          </a:p>
          <a:p>
            <a:pPr marL="457200" indent="-457200" eaLnBrk="0" hangingPunct="0">
              <a:buFont typeface="Arial" charset="0"/>
              <a:buNone/>
            </a:pPr>
            <a:r>
              <a:rPr lang="en-US" sz="2400" b="1">
                <a:ea typeface="Geneva"/>
                <a:cs typeface="Geneva"/>
              </a:rPr>
              <a:t>involved</a:t>
            </a:r>
          </a:p>
        </p:txBody>
      </p:sp>
      <p:sp>
        <p:nvSpPr>
          <p:cNvPr id="121868" name="Text Box 12"/>
          <p:cNvSpPr txBox="1">
            <a:spLocks noChangeArrowheads="1"/>
          </p:cNvSpPr>
          <p:nvPr/>
        </p:nvSpPr>
        <p:spPr bwMode="auto">
          <a:xfrm>
            <a:off x="7189788" y="3902075"/>
            <a:ext cx="300037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marL="457200" indent="-457200" eaLnBrk="0" hangingPunct="0">
              <a:buFont typeface="Arial" charset="0"/>
              <a:buNone/>
            </a:pPr>
            <a:r>
              <a:rPr lang="en-US" sz="1000" b="1">
                <a:ea typeface="Geneva"/>
                <a:cs typeface="Geneva"/>
              </a:rPr>
              <a:t>ADP</a:t>
            </a:r>
          </a:p>
          <a:p>
            <a:pPr marL="457200" indent="-457200" eaLnBrk="0" hangingPunct="0">
              <a:buFont typeface="Arial" charset="0"/>
              <a:buNone/>
            </a:pPr>
            <a:r>
              <a:rPr lang="en-US" sz="1000" b="1">
                <a:ea typeface="Geneva"/>
                <a:cs typeface="Geneva"/>
                <a:sym typeface="Symbol" pitchFamily="18" charset="2"/>
              </a:rPr>
              <a:t></a:t>
            </a:r>
            <a:r>
              <a:rPr lang="en-US" sz="1000" b="1">
                <a:ea typeface="Geneva"/>
                <a:cs typeface="Geneva"/>
              </a:rPr>
              <a:t> P</a:t>
            </a:r>
            <a:r>
              <a:rPr lang="en-US" sz="1200" b="1" baseline="-25000">
                <a:ea typeface="Geneva"/>
                <a:cs typeface="Geneva"/>
              </a:rPr>
              <a:t>i</a:t>
            </a:r>
            <a:endParaRPr lang="en-US" sz="1000" b="1">
              <a:ea typeface="Geneva"/>
              <a:cs typeface="Geneva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4440238" y="2162175"/>
            <a:ext cx="268287" cy="1925638"/>
            <a:chOff x="2797" y="1362"/>
            <a:chExt cx="169" cy="1213"/>
          </a:xfrm>
        </p:grpSpPr>
        <p:sp>
          <p:nvSpPr>
            <p:cNvPr id="121869" name="Text Box 13"/>
            <p:cNvSpPr txBox="1">
              <a:spLocks noChangeArrowheads="1"/>
            </p:cNvSpPr>
            <p:nvPr/>
          </p:nvSpPr>
          <p:spPr bwMode="auto">
            <a:xfrm>
              <a:off x="2797" y="2470"/>
              <a:ext cx="16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pPr marL="457200" indent="-457200" eaLnBrk="0" hangingPunct="0">
                <a:buFont typeface="Arial" charset="0"/>
                <a:buNone/>
              </a:pPr>
              <a:r>
                <a:rPr lang="en-US" sz="1400" b="1">
                  <a:ea typeface="Geneva"/>
                  <a:cs typeface="Geneva"/>
                </a:rPr>
                <a:t>H</a:t>
              </a:r>
              <a:r>
                <a:rPr lang="en-US" sz="1400" b="1" baseline="-25000">
                  <a:ea typeface="Geneva"/>
                  <a:cs typeface="Geneva"/>
                </a:rPr>
                <a:t>2</a:t>
              </a:r>
              <a:r>
                <a:rPr lang="en-US" sz="1400" b="1">
                  <a:ea typeface="Geneva"/>
                  <a:cs typeface="Geneva"/>
                </a:rPr>
                <a:t>O</a:t>
              </a:r>
            </a:p>
          </p:txBody>
        </p:sp>
        <p:sp>
          <p:nvSpPr>
            <p:cNvPr id="121870" name="Text Box 14"/>
            <p:cNvSpPr txBox="1">
              <a:spLocks noChangeArrowheads="1"/>
            </p:cNvSpPr>
            <p:nvPr/>
          </p:nvSpPr>
          <p:spPr bwMode="auto">
            <a:xfrm>
              <a:off x="2805" y="1362"/>
              <a:ext cx="16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pPr marL="457200" indent="-457200" eaLnBrk="0" hangingPunct="0">
                <a:buFont typeface="Arial" charset="0"/>
                <a:buNone/>
              </a:pPr>
              <a:r>
                <a:rPr lang="en-US" sz="1400" b="1">
                  <a:ea typeface="Geneva"/>
                  <a:cs typeface="Geneva"/>
                </a:rPr>
                <a:t>H</a:t>
              </a:r>
              <a:r>
                <a:rPr lang="en-US" sz="1400" b="1" baseline="-25000">
                  <a:ea typeface="Geneva"/>
                  <a:cs typeface="Geneva"/>
                </a:rPr>
                <a:t>2</a:t>
              </a:r>
              <a:r>
                <a:rPr lang="en-US" sz="1400" b="1">
                  <a:ea typeface="Geneva"/>
                  <a:cs typeface="Geneva"/>
                </a:rPr>
                <a:t>O</a:t>
              </a:r>
            </a:p>
          </p:txBody>
        </p:sp>
      </p:grpSp>
      <p:sp>
        <p:nvSpPr>
          <p:cNvPr id="121871" name="Text Box 15"/>
          <p:cNvSpPr txBox="1">
            <a:spLocks noChangeArrowheads="1"/>
          </p:cNvSpPr>
          <p:nvPr/>
        </p:nvSpPr>
        <p:spPr bwMode="auto">
          <a:xfrm>
            <a:off x="6307138" y="3965575"/>
            <a:ext cx="306387" cy="16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marL="457200" indent="-457200" eaLnBrk="0" hangingPunct="0">
              <a:buFont typeface="Arial" charset="0"/>
              <a:buNone/>
            </a:pPr>
            <a:r>
              <a:rPr lang="en-US" b="1">
                <a:solidFill>
                  <a:srgbClr val="F0192A"/>
                </a:solidFill>
                <a:ea typeface="Geneva"/>
                <a:cs typeface="Geneva"/>
              </a:rPr>
              <a:t>ATP</a:t>
            </a:r>
            <a:endParaRPr lang="en-US" b="1">
              <a:ea typeface="Geneva"/>
              <a:cs typeface="Geneva"/>
            </a:endParaRPr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1538288" y="2073275"/>
            <a:ext cx="1373187" cy="420688"/>
            <a:chOff x="969" y="1306"/>
            <a:chExt cx="865" cy="265"/>
          </a:xfrm>
        </p:grpSpPr>
        <p:sp>
          <p:nvSpPr>
            <p:cNvPr id="121873" name="Text Box 17"/>
            <p:cNvSpPr txBox="1">
              <a:spLocks noChangeArrowheads="1"/>
            </p:cNvSpPr>
            <p:nvPr/>
          </p:nvSpPr>
          <p:spPr bwMode="auto">
            <a:xfrm>
              <a:off x="1469" y="1306"/>
              <a:ext cx="16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pPr marL="457200" indent="-457200" eaLnBrk="0" hangingPunct="0">
                <a:buFont typeface="Arial" charset="0"/>
                <a:buNone/>
              </a:pPr>
              <a:r>
                <a:rPr lang="en-US" sz="1400" b="1">
                  <a:ea typeface="Geneva"/>
                  <a:cs typeface="Geneva"/>
                </a:rPr>
                <a:t>CO</a:t>
              </a:r>
              <a:r>
                <a:rPr lang="en-US" sz="1400" b="1" baseline="-25000">
                  <a:ea typeface="Geneva"/>
                  <a:cs typeface="Geneva"/>
                </a:rPr>
                <a:t>2</a:t>
              </a:r>
            </a:p>
          </p:txBody>
        </p:sp>
        <p:sp>
          <p:nvSpPr>
            <p:cNvPr id="121874" name="Text Box 18"/>
            <p:cNvSpPr txBox="1">
              <a:spLocks noChangeArrowheads="1"/>
            </p:cNvSpPr>
            <p:nvPr/>
          </p:nvSpPr>
          <p:spPr bwMode="auto">
            <a:xfrm>
              <a:off x="1673" y="1390"/>
              <a:ext cx="16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pPr marL="457200" indent="-457200" eaLnBrk="0" hangingPunct="0">
                <a:buFont typeface="Arial" charset="0"/>
                <a:buNone/>
              </a:pPr>
              <a:r>
                <a:rPr lang="en-US" sz="1400" b="1">
                  <a:ea typeface="Geneva"/>
                  <a:cs typeface="Geneva"/>
                </a:rPr>
                <a:t>CO</a:t>
              </a:r>
              <a:r>
                <a:rPr lang="en-US" sz="1400" b="1" baseline="-25000">
                  <a:ea typeface="Geneva"/>
                  <a:cs typeface="Geneva"/>
                </a:rPr>
                <a:t>2</a:t>
              </a:r>
            </a:p>
          </p:txBody>
        </p:sp>
        <p:sp>
          <p:nvSpPr>
            <p:cNvPr id="121875" name="Text Box 19"/>
            <p:cNvSpPr txBox="1">
              <a:spLocks noChangeArrowheads="1"/>
            </p:cNvSpPr>
            <p:nvPr/>
          </p:nvSpPr>
          <p:spPr bwMode="auto">
            <a:xfrm>
              <a:off x="1525" y="1466"/>
              <a:ext cx="16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pPr marL="457200" indent="-457200" eaLnBrk="0" hangingPunct="0">
                <a:buFont typeface="Arial" charset="0"/>
                <a:buNone/>
              </a:pPr>
              <a:r>
                <a:rPr lang="en-US" sz="1400" b="1">
                  <a:ea typeface="Geneva"/>
                  <a:cs typeface="Geneva"/>
                </a:rPr>
                <a:t>CO</a:t>
              </a:r>
              <a:r>
                <a:rPr lang="en-US" sz="1400" b="1" baseline="-25000">
                  <a:ea typeface="Geneva"/>
                  <a:cs typeface="Geneva"/>
                </a:rPr>
                <a:t>2</a:t>
              </a:r>
            </a:p>
          </p:txBody>
        </p:sp>
        <p:sp>
          <p:nvSpPr>
            <p:cNvPr id="121877" name="Text Box 21"/>
            <p:cNvSpPr txBox="1">
              <a:spLocks noChangeArrowheads="1"/>
            </p:cNvSpPr>
            <p:nvPr/>
          </p:nvSpPr>
          <p:spPr bwMode="auto">
            <a:xfrm>
              <a:off x="969" y="1366"/>
              <a:ext cx="16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pPr marL="457200" indent="-457200" eaLnBrk="0" hangingPunct="0">
                <a:buFont typeface="Arial" charset="0"/>
                <a:buNone/>
              </a:pPr>
              <a:r>
                <a:rPr lang="en-US" sz="1400" b="1">
                  <a:ea typeface="Geneva"/>
                  <a:cs typeface="Geneva"/>
                </a:rPr>
                <a:t>O</a:t>
              </a:r>
              <a:r>
                <a:rPr lang="en-US" sz="1400" b="1" baseline="-25000">
                  <a:ea typeface="Geneva"/>
                  <a:cs typeface="Geneva"/>
                </a:rPr>
                <a:t>2</a:t>
              </a:r>
              <a:endParaRPr lang="en-US" sz="1400" b="1">
                <a:ea typeface="Geneva"/>
                <a:cs typeface="Geneva"/>
              </a:endParaRPr>
            </a:p>
          </p:txBody>
        </p:sp>
        <p:sp>
          <p:nvSpPr>
            <p:cNvPr id="121878" name="Text Box 22"/>
            <p:cNvSpPr txBox="1">
              <a:spLocks noChangeArrowheads="1"/>
            </p:cNvSpPr>
            <p:nvPr/>
          </p:nvSpPr>
          <p:spPr bwMode="auto">
            <a:xfrm>
              <a:off x="1181" y="1426"/>
              <a:ext cx="16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pPr marL="457200" indent="-457200" eaLnBrk="0" hangingPunct="0">
                <a:buFont typeface="Arial" charset="0"/>
                <a:buNone/>
              </a:pPr>
              <a:r>
                <a:rPr lang="en-US" sz="1400" b="1">
                  <a:ea typeface="Geneva"/>
                  <a:cs typeface="Geneva"/>
                </a:rPr>
                <a:t>O</a:t>
              </a:r>
              <a:r>
                <a:rPr lang="en-US" sz="1400" b="1" baseline="-25000">
                  <a:ea typeface="Geneva"/>
                  <a:cs typeface="Geneva"/>
                </a:rPr>
                <a:t>2</a:t>
              </a:r>
              <a:endParaRPr lang="en-US" sz="1400" b="1">
                <a:ea typeface="Geneva"/>
                <a:cs typeface="Geneva"/>
              </a:endParaRPr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1944688" y="3863975"/>
            <a:ext cx="769937" cy="166688"/>
            <a:chOff x="1225" y="2434"/>
            <a:chExt cx="485" cy="105"/>
          </a:xfrm>
        </p:grpSpPr>
        <p:sp>
          <p:nvSpPr>
            <p:cNvPr id="121872" name="Text Box 16"/>
            <p:cNvSpPr txBox="1">
              <a:spLocks noChangeArrowheads="1"/>
            </p:cNvSpPr>
            <p:nvPr/>
          </p:nvSpPr>
          <p:spPr bwMode="auto">
            <a:xfrm>
              <a:off x="1549" y="2434"/>
              <a:ext cx="16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pPr marL="457200" indent="-457200" eaLnBrk="0" hangingPunct="0">
                <a:buFont typeface="Arial" charset="0"/>
                <a:buNone/>
              </a:pPr>
              <a:r>
                <a:rPr lang="en-US" sz="1400" b="1">
                  <a:ea typeface="Geneva"/>
                  <a:cs typeface="Geneva"/>
                </a:rPr>
                <a:t>CO</a:t>
              </a:r>
              <a:r>
                <a:rPr lang="en-US" sz="1400" b="1" baseline="-25000">
                  <a:ea typeface="Geneva"/>
                  <a:cs typeface="Geneva"/>
                </a:rPr>
                <a:t>2</a:t>
              </a:r>
            </a:p>
          </p:txBody>
        </p:sp>
        <p:sp>
          <p:nvSpPr>
            <p:cNvPr id="121879" name="Text Box 23"/>
            <p:cNvSpPr txBox="1">
              <a:spLocks noChangeArrowheads="1"/>
            </p:cNvSpPr>
            <p:nvPr/>
          </p:nvSpPr>
          <p:spPr bwMode="auto">
            <a:xfrm>
              <a:off x="1225" y="2434"/>
              <a:ext cx="16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pPr marL="457200" indent="-457200" eaLnBrk="0" hangingPunct="0">
                <a:buFont typeface="Arial" charset="0"/>
                <a:buNone/>
              </a:pPr>
              <a:r>
                <a:rPr lang="en-US" sz="1400" b="1">
                  <a:ea typeface="Geneva"/>
                  <a:cs typeface="Geneva"/>
                </a:rPr>
                <a:t>O</a:t>
              </a:r>
              <a:r>
                <a:rPr lang="en-US" sz="1400" b="1" baseline="-25000">
                  <a:ea typeface="Geneva"/>
                  <a:cs typeface="Geneva"/>
                </a:rPr>
                <a:t>2</a:t>
              </a:r>
              <a:endParaRPr lang="en-US" sz="1400" b="1">
                <a:ea typeface="Geneva"/>
                <a:cs typeface="Geneva"/>
              </a:endParaRPr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1277938" y="2447925"/>
            <a:ext cx="509587" cy="1703388"/>
            <a:chOff x="805" y="1542"/>
            <a:chExt cx="321" cy="1073"/>
          </a:xfrm>
        </p:grpSpPr>
        <p:sp>
          <p:nvSpPr>
            <p:cNvPr id="121880" name="Text Box 24"/>
            <p:cNvSpPr txBox="1">
              <a:spLocks noChangeArrowheads="1"/>
            </p:cNvSpPr>
            <p:nvPr/>
          </p:nvSpPr>
          <p:spPr bwMode="auto">
            <a:xfrm>
              <a:off x="805" y="1542"/>
              <a:ext cx="321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pPr marL="457200" indent="-457200" eaLnBrk="0" hangingPunct="0">
                <a:buFont typeface="Arial" charset="0"/>
                <a:buNone/>
              </a:pPr>
              <a:r>
                <a:rPr lang="en-US" sz="1200" b="1">
                  <a:ea typeface="Geneva"/>
                  <a:cs typeface="Geneva"/>
                </a:rPr>
                <a:t>Outside</a:t>
              </a:r>
            </a:p>
            <a:p>
              <a:pPr marL="457200" indent="-457200" eaLnBrk="0" hangingPunct="0">
                <a:buFont typeface="Arial" charset="0"/>
                <a:buNone/>
              </a:pPr>
              <a:r>
                <a:rPr lang="en-US" sz="1200" b="1">
                  <a:ea typeface="Geneva"/>
                  <a:cs typeface="Geneva"/>
                </a:rPr>
                <a:t>cell</a:t>
              </a:r>
            </a:p>
          </p:txBody>
        </p:sp>
        <p:sp>
          <p:nvSpPr>
            <p:cNvPr id="121881" name="Text Box 25"/>
            <p:cNvSpPr txBox="1">
              <a:spLocks noChangeArrowheads="1"/>
            </p:cNvSpPr>
            <p:nvPr/>
          </p:nvSpPr>
          <p:spPr bwMode="auto">
            <a:xfrm>
              <a:off x="805" y="2434"/>
              <a:ext cx="257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pPr marL="457200" indent="-457200" eaLnBrk="0" hangingPunct="0">
                <a:buFont typeface="Arial" charset="0"/>
                <a:buNone/>
              </a:pPr>
              <a:r>
                <a:rPr lang="en-US" sz="1200" b="1">
                  <a:ea typeface="Geneva"/>
                  <a:cs typeface="Geneva"/>
                </a:rPr>
                <a:t>Inside</a:t>
              </a:r>
            </a:p>
            <a:p>
              <a:pPr marL="457200" indent="-457200" eaLnBrk="0" hangingPunct="0">
                <a:buFont typeface="Arial" charset="0"/>
                <a:buNone/>
              </a:pPr>
              <a:r>
                <a:rPr lang="en-US" sz="1200" b="1">
                  <a:ea typeface="Geneva"/>
                  <a:cs typeface="Geneva"/>
                </a:rPr>
                <a:t>cell</a:t>
              </a:r>
            </a:p>
          </p:txBody>
        </p:sp>
      </p:grpSp>
      <p:sp>
        <p:nvSpPr>
          <p:cNvPr id="121882" name="Text Box 26"/>
          <p:cNvSpPr txBox="1">
            <a:spLocks noChangeArrowheads="1"/>
          </p:cNvSpPr>
          <p:nvPr/>
        </p:nvSpPr>
        <p:spPr bwMode="auto">
          <a:xfrm>
            <a:off x="6172200" y="4343400"/>
            <a:ext cx="2514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marL="457200" indent="-457200" algn="ctr" eaLnBrk="0" hangingPunct="0">
              <a:buFont typeface="Arial" charset="0"/>
              <a:buNone/>
            </a:pPr>
            <a:r>
              <a:rPr lang="en-US" sz="2000" b="1" dirty="0">
                <a:ea typeface="Geneva"/>
                <a:cs typeface="Geneva"/>
              </a:rPr>
              <a:t>Against  </a:t>
            </a:r>
          </a:p>
          <a:p>
            <a:pPr marL="457200" indent="-457200" algn="ctr" eaLnBrk="0" hangingPunct="0">
              <a:buFont typeface="Arial" charset="0"/>
              <a:buNone/>
            </a:pPr>
            <a:r>
              <a:rPr lang="en-US" sz="2000" b="1" dirty="0">
                <a:ea typeface="Geneva"/>
                <a:cs typeface="Geneva"/>
              </a:rPr>
              <a:t>Concentration gradient</a:t>
            </a:r>
          </a:p>
        </p:txBody>
      </p:sp>
      <p:sp>
        <p:nvSpPr>
          <p:cNvPr id="121883" name="Text Box 27"/>
          <p:cNvSpPr txBox="1">
            <a:spLocks noChangeArrowheads="1"/>
          </p:cNvSpPr>
          <p:nvPr/>
        </p:nvSpPr>
        <p:spPr bwMode="auto">
          <a:xfrm>
            <a:off x="4267200" y="5105400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marL="457200" indent="-457200" eaLnBrk="0" hangingPunct="0">
              <a:buFont typeface="Arial" charset="0"/>
              <a:buNone/>
            </a:pPr>
            <a:r>
              <a:rPr lang="en-US" sz="2400" b="1">
                <a:ea typeface="Geneva"/>
                <a:cs typeface="Geneva"/>
              </a:rPr>
              <a:t>Requires Transport Proteins</a:t>
            </a:r>
          </a:p>
        </p:txBody>
      </p:sp>
      <p:sp>
        <p:nvSpPr>
          <p:cNvPr id="27" name="Vertical Title 26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8" name="Vertical Text Placeholder 27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57" name="Group 53"/>
          <p:cNvGraphicFramePr>
            <a:graphicFrameLocks noGrp="1"/>
          </p:cNvGraphicFramePr>
          <p:nvPr/>
        </p:nvGraphicFramePr>
        <p:xfrm>
          <a:off x="762000" y="2667000"/>
          <a:ext cx="7280275" cy="2909316"/>
        </p:xfrm>
        <a:graphic>
          <a:graphicData uri="http://schemas.openxmlformats.org/drawingml/2006/table">
            <a:tbl>
              <a:tblPr/>
              <a:tblGrid>
                <a:gridCol w="2014538"/>
                <a:gridCol w="1603375"/>
                <a:gridCol w="1601787"/>
                <a:gridCol w="2060575"/>
              </a:tblGrid>
              <a:tr h="352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pitchFamily="34" charset="0"/>
                        </a:rPr>
                        <a:t>Cellular Conditions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pitchFamily="34" charset="0"/>
                        </a:rPr>
                        <a:t>N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pitchFamily="34" charset="0"/>
                        </a:rPr>
                        <a:t>2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pitchFamily="34" charset="0"/>
                        </a:rPr>
                        <a:t>Lactose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pitchFamily="34" charset="0"/>
                        </a:rPr>
                        <a:t>Ca</a:t>
                      </a:r>
                      <a:r>
                        <a:rPr kumimoji="0" lang="en-US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pitchFamily="34" charset="0"/>
                        </a:rPr>
                        <a:t>+2</a:t>
                      </a:r>
                      <a:endParaRPr kumimoji="0" lang="en-US" sz="2000" b="1" i="0" u="none" strike="noStrike" cap="none" normalizeH="0" baseline="3000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With ATP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+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+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+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No ATP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+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+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--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Protein Synthesis Inhibitor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+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--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--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23940" name="TextBox 5"/>
          <p:cNvSpPr txBox="1">
            <a:spLocks noChangeArrowheads="1"/>
          </p:cNvSpPr>
          <p:nvPr/>
        </p:nvSpPr>
        <p:spPr bwMode="auto">
          <a:xfrm>
            <a:off x="762000" y="2209800"/>
            <a:ext cx="7164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sz="2400" b="1">
                <a:latin typeface="Calibri" pitchFamily="34" charset="0"/>
              </a:rPr>
              <a:t>Table 1.</a:t>
            </a:r>
            <a:r>
              <a:rPr lang="en-US" sz="2400">
                <a:latin typeface="Calibri" pitchFamily="34" charset="0"/>
              </a:rPr>
              <a:t> Transport of molecules across a cell membrane.</a:t>
            </a:r>
          </a:p>
        </p:txBody>
      </p:sp>
      <p:sp>
        <p:nvSpPr>
          <p:cNvPr id="123959" name="Text Box 55"/>
          <p:cNvSpPr txBox="1">
            <a:spLocks noChangeArrowheads="1"/>
          </p:cNvSpPr>
          <p:nvPr/>
        </p:nvSpPr>
        <p:spPr bwMode="auto">
          <a:xfrm>
            <a:off x="593725" y="141288"/>
            <a:ext cx="778827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r>
              <a:rPr lang="en-US" sz="2800"/>
              <a:t>Consider the following experiment on these</a:t>
            </a:r>
          </a:p>
          <a:p>
            <a:r>
              <a:rPr lang="en-US" sz="2800"/>
              <a:t>different chemical species</a:t>
            </a:r>
          </a:p>
          <a:p>
            <a:endParaRPr lang="en-US" sz="800"/>
          </a:p>
          <a:p>
            <a:r>
              <a:rPr lang="en-US" sz="2800"/>
              <a:t>Think-Pair-Share: Which of the following enters the cell by active transport?</a:t>
            </a:r>
          </a:p>
        </p:txBody>
      </p:sp>
      <p:sp>
        <p:nvSpPr>
          <p:cNvPr id="123960" name="Text Box 56"/>
          <p:cNvSpPr txBox="1">
            <a:spLocks noChangeArrowheads="1"/>
          </p:cNvSpPr>
          <p:nvPr/>
        </p:nvSpPr>
        <p:spPr bwMode="auto">
          <a:xfrm>
            <a:off x="2895600" y="5867400"/>
            <a:ext cx="4630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sz="2400"/>
              <a:t>A = N</a:t>
            </a:r>
            <a:r>
              <a:rPr lang="en-US" sz="2400" baseline="-25000"/>
              <a:t>2</a:t>
            </a:r>
            <a:r>
              <a:rPr lang="en-US" sz="2400"/>
              <a:t>       B=Lactose     C= Ca</a:t>
            </a:r>
            <a:r>
              <a:rPr lang="en-US" sz="2400" baseline="30000"/>
              <a:t>+2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 smtClean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 smtClean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 smtClean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 smtClean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 smtClean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 smtClean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 smtClean="0">
              <a:hlinkClick r:id="rId3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1300" dirty="0">
                <a:hlinkClick r:id="rId4"/>
              </a:rPr>
              <a:t>http://pharmacologycorner.com/animation-showing-digoxin-mechanism-of-action-effects-at-molecular-tissue-and-system-levels/</a:t>
            </a:r>
            <a:endParaRPr lang="en-US" sz="1300" dirty="0"/>
          </a:p>
        </p:txBody>
      </p:sp>
      <p:sp>
        <p:nvSpPr>
          <p:cNvPr id="563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SODIUM POTASSIUM PUMP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19200"/>
            <a:ext cx="62674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06_21_gradient-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637" y="304800"/>
            <a:ext cx="8240614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57200"/>
            <a:ext cx="552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57200"/>
            <a:ext cx="552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5170621"/>
            <a:ext cx="552450" cy="581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4632006"/>
            <a:ext cx="552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936930"/>
            <a:ext cx="552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5646419"/>
            <a:ext cx="552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850" y="4341494"/>
            <a:ext cx="552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050982"/>
            <a:ext cx="552450" cy="5810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495" y="4428039"/>
            <a:ext cx="552450" cy="5810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051" y="4706354"/>
            <a:ext cx="933659" cy="6054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25" y="5782445"/>
            <a:ext cx="552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6029800"/>
            <a:ext cx="838200" cy="54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ACTION OF CONTRACTION IN THE HEART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00200"/>
            <a:ext cx="5105400" cy="4129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reeform 5"/>
          <p:cNvSpPr/>
          <p:nvPr/>
        </p:nvSpPr>
        <p:spPr>
          <a:xfrm>
            <a:off x="1545112" y="2860158"/>
            <a:ext cx="2080590" cy="1796902"/>
          </a:xfrm>
          <a:custGeom>
            <a:avLst/>
            <a:gdLst>
              <a:gd name="connsiteX0" fmla="*/ 1687186 w 2080590"/>
              <a:gd name="connsiteY0" fmla="*/ 1562986 h 1796902"/>
              <a:gd name="connsiteX1" fmla="*/ 1740348 w 2080590"/>
              <a:gd name="connsiteY1" fmla="*/ 1509823 h 1796902"/>
              <a:gd name="connsiteX2" fmla="*/ 1793511 w 2080590"/>
              <a:gd name="connsiteY2" fmla="*/ 1456661 h 1796902"/>
              <a:gd name="connsiteX3" fmla="*/ 1857307 w 2080590"/>
              <a:gd name="connsiteY3" fmla="*/ 1392865 h 1796902"/>
              <a:gd name="connsiteX4" fmla="*/ 1878572 w 2080590"/>
              <a:gd name="connsiteY4" fmla="*/ 1350335 h 1796902"/>
              <a:gd name="connsiteX5" fmla="*/ 1910469 w 2080590"/>
              <a:gd name="connsiteY5" fmla="*/ 1297172 h 1796902"/>
              <a:gd name="connsiteX6" fmla="*/ 1931735 w 2080590"/>
              <a:gd name="connsiteY6" fmla="*/ 1275907 h 1796902"/>
              <a:gd name="connsiteX7" fmla="*/ 1953000 w 2080590"/>
              <a:gd name="connsiteY7" fmla="*/ 1244009 h 1796902"/>
              <a:gd name="connsiteX8" fmla="*/ 1984897 w 2080590"/>
              <a:gd name="connsiteY8" fmla="*/ 1180214 h 1796902"/>
              <a:gd name="connsiteX9" fmla="*/ 2006162 w 2080590"/>
              <a:gd name="connsiteY9" fmla="*/ 1127051 h 1796902"/>
              <a:gd name="connsiteX10" fmla="*/ 2038060 w 2080590"/>
              <a:gd name="connsiteY10" fmla="*/ 1020726 h 1796902"/>
              <a:gd name="connsiteX11" fmla="*/ 2048693 w 2080590"/>
              <a:gd name="connsiteY11" fmla="*/ 956930 h 1796902"/>
              <a:gd name="connsiteX12" fmla="*/ 2069958 w 2080590"/>
              <a:gd name="connsiteY12" fmla="*/ 871870 h 1796902"/>
              <a:gd name="connsiteX13" fmla="*/ 2080590 w 2080590"/>
              <a:gd name="connsiteY13" fmla="*/ 818707 h 1796902"/>
              <a:gd name="connsiteX14" fmla="*/ 2069958 w 2080590"/>
              <a:gd name="connsiteY14" fmla="*/ 425302 h 1796902"/>
              <a:gd name="connsiteX15" fmla="*/ 2016795 w 2080590"/>
              <a:gd name="connsiteY15" fmla="*/ 340242 h 1796902"/>
              <a:gd name="connsiteX16" fmla="*/ 1931735 w 2080590"/>
              <a:gd name="connsiteY16" fmla="*/ 297712 h 1796902"/>
              <a:gd name="connsiteX17" fmla="*/ 1899837 w 2080590"/>
              <a:gd name="connsiteY17" fmla="*/ 276447 h 1796902"/>
              <a:gd name="connsiteX18" fmla="*/ 1836041 w 2080590"/>
              <a:gd name="connsiteY18" fmla="*/ 244549 h 1796902"/>
              <a:gd name="connsiteX19" fmla="*/ 1782879 w 2080590"/>
              <a:gd name="connsiteY19" fmla="*/ 202019 h 1796902"/>
              <a:gd name="connsiteX20" fmla="*/ 1719083 w 2080590"/>
              <a:gd name="connsiteY20" fmla="*/ 159489 h 1796902"/>
              <a:gd name="connsiteX21" fmla="*/ 1644655 w 2080590"/>
              <a:gd name="connsiteY21" fmla="*/ 127591 h 1796902"/>
              <a:gd name="connsiteX22" fmla="*/ 1580860 w 2080590"/>
              <a:gd name="connsiteY22" fmla="*/ 85061 h 1796902"/>
              <a:gd name="connsiteX23" fmla="*/ 1506432 w 2080590"/>
              <a:gd name="connsiteY23" fmla="*/ 63795 h 1796902"/>
              <a:gd name="connsiteX24" fmla="*/ 1400107 w 2080590"/>
              <a:gd name="connsiteY24" fmla="*/ 31898 h 1796902"/>
              <a:gd name="connsiteX25" fmla="*/ 942907 w 2080590"/>
              <a:gd name="connsiteY25" fmla="*/ 21265 h 1796902"/>
              <a:gd name="connsiteX26" fmla="*/ 836581 w 2080590"/>
              <a:gd name="connsiteY26" fmla="*/ 0 h 1796902"/>
              <a:gd name="connsiteX27" fmla="*/ 645195 w 2080590"/>
              <a:gd name="connsiteY27" fmla="*/ 10633 h 1796902"/>
              <a:gd name="connsiteX28" fmla="*/ 581400 w 2080590"/>
              <a:gd name="connsiteY28" fmla="*/ 21265 h 1796902"/>
              <a:gd name="connsiteX29" fmla="*/ 432544 w 2080590"/>
              <a:gd name="connsiteY29" fmla="*/ 63795 h 1796902"/>
              <a:gd name="connsiteX30" fmla="*/ 400646 w 2080590"/>
              <a:gd name="connsiteY30" fmla="*/ 85061 h 1796902"/>
              <a:gd name="connsiteX31" fmla="*/ 379381 w 2080590"/>
              <a:gd name="connsiteY31" fmla="*/ 127591 h 1796902"/>
              <a:gd name="connsiteX32" fmla="*/ 358116 w 2080590"/>
              <a:gd name="connsiteY32" fmla="*/ 159489 h 1796902"/>
              <a:gd name="connsiteX33" fmla="*/ 326218 w 2080590"/>
              <a:gd name="connsiteY33" fmla="*/ 276447 h 1796902"/>
              <a:gd name="connsiteX34" fmla="*/ 315586 w 2080590"/>
              <a:gd name="connsiteY34" fmla="*/ 308344 h 1796902"/>
              <a:gd name="connsiteX35" fmla="*/ 251790 w 2080590"/>
              <a:gd name="connsiteY35" fmla="*/ 350875 h 1796902"/>
              <a:gd name="connsiteX36" fmla="*/ 187995 w 2080590"/>
              <a:gd name="connsiteY36" fmla="*/ 404037 h 1796902"/>
              <a:gd name="connsiteX37" fmla="*/ 166730 w 2080590"/>
              <a:gd name="connsiteY37" fmla="*/ 435935 h 1796902"/>
              <a:gd name="connsiteX38" fmla="*/ 134832 w 2080590"/>
              <a:gd name="connsiteY38" fmla="*/ 457200 h 1796902"/>
              <a:gd name="connsiteX39" fmla="*/ 124200 w 2080590"/>
              <a:gd name="connsiteY39" fmla="*/ 489098 h 1796902"/>
              <a:gd name="connsiteX40" fmla="*/ 81669 w 2080590"/>
              <a:gd name="connsiteY40" fmla="*/ 552893 h 1796902"/>
              <a:gd name="connsiteX41" fmla="*/ 71037 w 2080590"/>
              <a:gd name="connsiteY41" fmla="*/ 584791 h 1796902"/>
              <a:gd name="connsiteX42" fmla="*/ 60404 w 2080590"/>
              <a:gd name="connsiteY42" fmla="*/ 627321 h 1796902"/>
              <a:gd name="connsiteX43" fmla="*/ 39139 w 2080590"/>
              <a:gd name="connsiteY43" fmla="*/ 669851 h 1796902"/>
              <a:gd name="connsiteX44" fmla="*/ 17874 w 2080590"/>
              <a:gd name="connsiteY44" fmla="*/ 723014 h 1796902"/>
              <a:gd name="connsiteX45" fmla="*/ 7241 w 2080590"/>
              <a:gd name="connsiteY45" fmla="*/ 786809 h 1796902"/>
              <a:gd name="connsiteX46" fmla="*/ 39139 w 2080590"/>
              <a:gd name="connsiteY46" fmla="*/ 1467293 h 1796902"/>
              <a:gd name="connsiteX47" fmla="*/ 71037 w 2080590"/>
              <a:gd name="connsiteY47" fmla="*/ 1541721 h 1796902"/>
              <a:gd name="connsiteX48" fmla="*/ 113567 w 2080590"/>
              <a:gd name="connsiteY48" fmla="*/ 1626782 h 1796902"/>
              <a:gd name="connsiteX49" fmla="*/ 134832 w 2080590"/>
              <a:gd name="connsiteY49" fmla="*/ 1658679 h 1796902"/>
              <a:gd name="connsiteX50" fmla="*/ 166730 w 2080590"/>
              <a:gd name="connsiteY50" fmla="*/ 1669312 h 1796902"/>
              <a:gd name="connsiteX51" fmla="*/ 262423 w 2080590"/>
              <a:gd name="connsiteY51" fmla="*/ 1722475 h 1796902"/>
              <a:gd name="connsiteX52" fmla="*/ 347483 w 2080590"/>
              <a:gd name="connsiteY52" fmla="*/ 1775637 h 1796902"/>
              <a:gd name="connsiteX53" fmla="*/ 379381 w 2080590"/>
              <a:gd name="connsiteY53" fmla="*/ 1786270 h 1796902"/>
              <a:gd name="connsiteX54" fmla="*/ 411279 w 2080590"/>
              <a:gd name="connsiteY54" fmla="*/ 1796902 h 1796902"/>
              <a:gd name="connsiteX55" fmla="*/ 581400 w 2080590"/>
              <a:gd name="connsiteY55" fmla="*/ 1786270 h 1796902"/>
              <a:gd name="connsiteX56" fmla="*/ 645195 w 2080590"/>
              <a:gd name="connsiteY56" fmla="*/ 1765005 h 1796902"/>
              <a:gd name="connsiteX57" fmla="*/ 677093 w 2080590"/>
              <a:gd name="connsiteY57" fmla="*/ 1743740 h 1796902"/>
              <a:gd name="connsiteX58" fmla="*/ 719623 w 2080590"/>
              <a:gd name="connsiteY58" fmla="*/ 1733107 h 1796902"/>
              <a:gd name="connsiteX59" fmla="*/ 783418 w 2080590"/>
              <a:gd name="connsiteY59" fmla="*/ 1711842 h 1796902"/>
              <a:gd name="connsiteX60" fmla="*/ 847214 w 2080590"/>
              <a:gd name="connsiteY60" fmla="*/ 1690577 h 1796902"/>
              <a:gd name="connsiteX61" fmla="*/ 921641 w 2080590"/>
              <a:gd name="connsiteY61" fmla="*/ 1669312 h 1796902"/>
              <a:gd name="connsiteX62" fmla="*/ 1038600 w 2080590"/>
              <a:gd name="connsiteY62" fmla="*/ 1658679 h 1796902"/>
              <a:gd name="connsiteX63" fmla="*/ 1113028 w 2080590"/>
              <a:gd name="connsiteY63" fmla="*/ 1648047 h 1796902"/>
              <a:gd name="connsiteX64" fmla="*/ 1453269 w 2080590"/>
              <a:gd name="connsiteY64" fmla="*/ 1648047 h 1796902"/>
              <a:gd name="connsiteX65" fmla="*/ 1729716 w 2080590"/>
              <a:gd name="connsiteY65" fmla="*/ 1637414 h 1796902"/>
              <a:gd name="connsiteX66" fmla="*/ 1750981 w 2080590"/>
              <a:gd name="connsiteY66" fmla="*/ 1605516 h 1796902"/>
              <a:gd name="connsiteX67" fmla="*/ 1761614 w 2080590"/>
              <a:gd name="connsiteY67" fmla="*/ 1520456 h 1796902"/>
              <a:gd name="connsiteX68" fmla="*/ 1772246 w 2080590"/>
              <a:gd name="connsiteY68" fmla="*/ 1467293 h 1796902"/>
              <a:gd name="connsiteX69" fmla="*/ 1782879 w 2080590"/>
              <a:gd name="connsiteY69" fmla="*/ 1435395 h 1796902"/>
              <a:gd name="connsiteX70" fmla="*/ 1814776 w 2080590"/>
              <a:gd name="connsiteY70" fmla="*/ 1414130 h 179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080590" h="1796902">
                <a:moveTo>
                  <a:pt x="1687186" y="1562986"/>
                </a:moveTo>
                <a:cubicBezTo>
                  <a:pt x="1704907" y="1545265"/>
                  <a:pt x="1724962" y="1529605"/>
                  <a:pt x="1740348" y="1509823"/>
                </a:cubicBezTo>
                <a:cubicBezTo>
                  <a:pt x="1786332" y="1450700"/>
                  <a:pt x="1732643" y="1476950"/>
                  <a:pt x="1793511" y="1456661"/>
                </a:cubicBezTo>
                <a:cubicBezTo>
                  <a:pt x="1872152" y="1338698"/>
                  <a:pt x="1738618" y="1531335"/>
                  <a:pt x="1857307" y="1392865"/>
                </a:cubicBezTo>
                <a:cubicBezTo>
                  <a:pt x="1867622" y="1380831"/>
                  <a:pt x="1870875" y="1364190"/>
                  <a:pt x="1878572" y="1350335"/>
                </a:cubicBezTo>
                <a:cubicBezTo>
                  <a:pt x="1888608" y="1332270"/>
                  <a:pt x="1898457" y="1313989"/>
                  <a:pt x="1910469" y="1297172"/>
                </a:cubicBezTo>
                <a:cubicBezTo>
                  <a:pt x="1916296" y="1289015"/>
                  <a:pt x="1925473" y="1283735"/>
                  <a:pt x="1931735" y="1275907"/>
                </a:cubicBezTo>
                <a:cubicBezTo>
                  <a:pt x="1939718" y="1265928"/>
                  <a:pt x="1945912" y="1254642"/>
                  <a:pt x="1953000" y="1244009"/>
                </a:cubicBezTo>
                <a:cubicBezTo>
                  <a:pt x="1979723" y="1163837"/>
                  <a:pt x="1943675" y="1262658"/>
                  <a:pt x="1984897" y="1180214"/>
                </a:cubicBezTo>
                <a:cubicBezTo>
                  <a:pt x="1993432" y="1163143"/>
                  <a:pt x="1999639" y="1144988"/>
                  <a:pt x="2006162" y="1127051"/>
                </a:cubicBezTo>
                <a:cubicBezTo>
                  <a:pt x="2018221" y="1093888"/>
                  <a:pt x="2031006" y="1055995"/>
                  <a:pt x="2038060" y="1020726"/>
                </a:cubicBezTo>
                <a:cubicBezTo>
                  <a:pt x="2042288" y="999586"/>
                  <a:pt x="2044176" y="978010"/>
                  <a:pt x="2048693" y="956930"/>
                </a:cubicBezTo>
                <a:cubicBezTo>
                  <a:pt x="2054817" y="928353"/>
                  <a:pt x="2064227" y="900528"/>
                  <a:pt x="2069958" y="871870"/>
                </a:cubicBezTo>
                <a:lnTo>
                  <a:pt x="2080590" y="818707"/>
                </a:lnTo>
                <a:cubicBezTo>
                  <a:pt x="2077046" y="687572"/>
                  <a:pt x="2076350" y="556329"/>
                  <a:pt x="2069958" y="425302"/>
                </a:cubicBezTo>
                <a:cubicBezTo>
                  <a:pt x="2068001" y="385191"/>
                  <a:pt x="2051082" y="363100"/>
                  <a:pt x="2016795" y="340242"/>
                </a:cubicBezTo>
                <a:cubicBezTo>
                  <a:pt x="1990419" y="322658"/>
                  <a:pt x="1958111" y="315296"/>
                  <a:pt x="1931735" y="297712"/>
                </a:cubicBezTo>
                <a:cubicBezTo>
                  <a:pt x="1921102" y="290624"/>
                  <a:pt x="1911267" y="282162"/>
                  <a:pt x="1899837" y="276447"/>
                </a:cubicBezTo>
                <a:cubicBezTo>
                  <a:pt x="1811795" y="232426"/>
                  <a:pt x="1927456" y="305491"/>
                  <a:pt x="1836041" y="244549"/>
                </a:cubicBezTo>
                <a:cubicBezTo>
                  <a:pt x="1796750" y="185611"/>
                  <a:pt x="1837257" y="232228"/>
                  <a:pt x="1782879" y="202019"/>
                </a:cubicBezTo>
                <a:cubicBezTo>
                  <a:pt x="1760538" y="189607"/>
                  <a:pt x="1741942" y="170919"/>
                  <a:pt x="1719083" y="159489"/>
                </a:cubicBezTo>
                <a:cubicBezTo>
                  <a:pt x="1666529" y="133211"/>
                  <a:pt x="1691590" y="143235"/>
                  <a:pt x="1644655" y="127591"/>
                </a:cubicBezTo>
                <a:cubicBezTo>
                  <a:pt x="1623390" y="113414"/>
                  <a:pt x="1605106" y="93143"/>
                  <a:pt x="1580860" y="85061"/>
                </a:cubicBezTo>
                <a:cubicBezTo>
                  <a:pt x="1473680" y="49333"/>
                  <a:pt x="1639915" y="103840"/>
                  <a:pt x="1506432" y="63795"/>
                </a:cubicBezTo>
                <a:cubicBezTo>
                  <a:pt x="1498161" y="61314"/>
                  <a:pt x="1419148" y="32708"/>
                  <a:pt x="1400107" y="31898"/>
                </a:cubicBezTo>
                <a:cubicBezTo>
                  <a:pt x="1247804" y="25417"/>
                  <a:pt x="1095307" y="24809"/>
                  <a:pt x="942907" y="21265"/>
                </a:cubicBezTo>
                <a:cubicBezTo>
                  <a:pt x="914808" y="14241"/>
                  <a:pt x="862645" y="0"/>
                  <a:pt x="836581" y="0"/>
                </a:cubicBezTo>
                <a:cubicBezTo>
                  <a:pt x="772687" y="0"/>
                  <a:pt x="708990" y="7089"/>
                  <a:pt x="645195" y="10633"/>
                </a:cubicBezTo>
                <a:cubicBezTo>
                  <a:pt x="623930" y="14177"/>
                  <a:pt x="602315" y="16036"/>
                  <a:pt x="581400" y="21265"/>
                </a:cubicBezTo>
                <a:cubicBezTo>
                  <a:pt x="531337" y="33781"/>
                  <a:pt x="432544" y="63795"/>
                  <a:pt x="432544" y="63795"/>
                </a:cubicBezTo>
                <a:cubicBezTo>
                  <a:pt x="421911" y="70884"/>
                  <a:pt x="408827" y="75244"/>
                  <a:pt x="400646" y="85061"/>
                </a:cubicBezTo>
                <a:cubicBezTo>
                  <a:pt x="390499" y="97237"/>
                  <a:pt x="387245" y="113829"/>
                  <a:pt x="379381" y="127591"/>
                </a:cubicBezTo>
                <a:cubicBezTo>
                  <a:pt x="373041" y="138686"/>
                  <a:pt x="365204" y="148856"/>
                  <a:pt x="358116" y="159489"/>
                </a:cubicBezTo>
                <a:cubicBezTo>
                  <a:pt x="343087" y="234632"/>
                  <a:pt x="353198" y="195506"/>
                  <a:pt x="326218" y="276447"/>
                </a:cubicBezTo>
                <a:cubicBezTo>
                  <a:pt x="322674" y="287079"/>
                  <a:pt x="324911" y="302127"/>
                  <a:pt x="315586" y="308344"/>
                </a:cubicBezTo>
                <a:cubicBezTo>
                  <a:pt x="294321" y="322521"/>
                  <a:pt x="269862" y="332803"/>
                  <a:pt x="251790" y="350875"/>
                </a:cubicBezTo>
                <a:cubicBezTo>
                  <a:pt x="210857" y="391808"/>
                  <a:pt x="232404" y="374431"/>
                  <a:pt x="187995" y="404037"/>
                </a:cubicBezTo>
                <a:cubicBezTo>
                  <a:pt x="180907" y="414670"/>
                  <a:pt x="175766" y="426899"/>
                  <a:pt x="166730" y="435935"/>
                </a:cubicBezTo>
                <a:cubicBezTo>
                  <a:pt x="157694" y="444971"/>
                  <a:pt x="142815" y="447221"/>
                  <a:pt x="134832" y="457200"/>
                </a:cubicBezTo>
                <a:cubicBezTo>
                  <a:pt x="127831" y="465952"/>
                  <a:pt x="129643" y="479301"/>
                  <a:pt x="124200" y="489098"/>
                </a:cubicBezTo>
                <a:cubicBezTo>
                  <a:pt x="111788" y="511439"/>
                  <a:pt x="81669" y="552893"/>
                  <a:pt x="81669" y="552893"/>
                </a:cubicBezTo>
                <a:cubicBezTo>
                  <a:pt x="78125" y="563526"/>
                  <a:pt x="74116" y="574014"/>
                  <a:pt x="71037" y="584791"/>
                </a:cubicBezTo>
                <a:cubicBezTo>
                  <a:pt x="67023" y="598842"/>
                  <a:pt x="65535" y="613638"/>
                  <a:pt x="60404" y="627321"/>
                </a:cubicBezTo>
                <a:cubicBezTo>
                  <a:pt x="54839" y="642162"/>
                  <a:pt x="45576" y="655367"/>
                  <a:pt x="39139" y="669851"/>
                </a:cubicBezTo>
                <a:cubicBezTo>
                  <a:pt x="31387" y="687292"/>
                  <a:pt x="24962" y="705293"/>
                  <a:pt x="17874" y="723014"/>
                </a:cubicBezTo>
                <a:cubicBezTo>
                  <a:pt x="14330" y="744279"/>
                  <a:pt x="7241" y="765251"/>
                  <a:pt x="7241" y="786809"/>
                </a:cubicBezTo>
                <a:cubicBezTo>
                  <a:pt x="7241" y="987429"/>
                  <a:pt x="-22687" y="1250899"/>
                  <a:pt x="39139" y="1467293"/>
                </a:cubicBezTo>
                <a:cubicBezTo>
                  <a:pt x="56250" y="1527183"/>
                  <a:pt x="42686" y="1470845"/>
                  <a:pt x="71037" y="1541721"/>
                </a:cubicBezTo>
                <a:cubicBezTo>
                  <a:pt x="121842" y="1668733"/>
                  <a:pt x="64659" y="1565647"/>
                  <a:pt x="113567" y="1626782"/>
                </a:cubicBezTo>
                <a:cubicBezTo>
                  <a:pt x="121550" y="1636760"/>
                  <a:pt x="124854" y="1650696"/>
                  <a:pt x="134832" y="1658679"/>
                </a:cubicBezTo>
                <a:cubicBezTo>
                  <a:pt x="143584" y="1665680"/>
                  <a:pt x="156933" y="1663869"/>
                  <a:pt x="166730" y="1669312"/>
                </a:cubicBezTo>
                <a:cubicBezTo>
                  <a:pt x="276411" y="1730246"/>
                  <a:pt x="190246" y="1698415"/>
                  <a:pt x="262423" y="1722475"/>
                </a:cubicBezTo>
                <a:cubicBezTo>
                  <a:pt x="296122" y="1773023"/>
                  <a:pt x="271565" y="1750331"/>
                  <a:pt x="347483" y="1775637"/>
                </a:cubicBezTo>
                <a:lnTo>
                  <a:pt x="379381" y="1786270"/>
                </a:lnTo>
                <a:lnTo>
                  <a:pt x="411279" y="1796902"/>
                </a:lnTo>
                <a:cubicBezTo>
                  <a:pt x="467986" y="1793358"/>
                  <a:pt x="525103" y="1793947"/>
                  <a:pt x="581400" y="1786270"/>
                </a:cubicBezTo>
                <a:cubicBezTo>
                  <a:pt x="603610" y="1783241"/>
                  <a:pt x="645195" y="1765005"/>
                  <a:pt x="645195" y="1765005"/>
                </a:cubicBezTo>
                <a:cubicBezTo>
                  <a:pt x="655828" y="1757917"/>
                  <a:pt x="665347" y="1748774"/>
                  <a:pt x="677093" y="1743740"/>
                </a:cubicBezTo>
                <a:cubicBezTo>
                  <a:pt x="690524" y="1737984"/>
                  <a:pt x="705626" y="1737306"/>
                  <a:pt x="719623" y="1733107"/>
                </a:cubicBezTo>
                <a:cubicBezTo>
                  <a:pt x="741093" y="1726666"/>
                  <a:pt x="762153" y="1718930"/>
                  <a:pt x="783418" y="1711842"/>
                </a:cubicBezTo>
                <a:lnTo>
                  <a:pt x="847214" y="1690577"/>
                </a:lnTo>
                <a:cubicBezTo>
                  <a:pt x="869089" y="1683285"/>
                  <a:pt x="899381" y="1672280"/>
                  <a:pt x="921641" y="1669312"/>
                </a:cubicBezTo>
                <a:cubicBezTo>
                  <a:pt x="960445" y="1664138"/>
                  <a:pt x="999692" y="1663002"/>
                  <a:pt x="1038600" y="1658679"/>
                </a:cubicBezTo>
                <a:cubicBezTo>
                  <a:pt x="1063508" y="1655911"/>
                  <a:pt x="1088219" y="1651591"/>
                  <a:pt x="1113028" y="1648047"/>
                </a:cubicBezTo>
                <a:cubicBezTo>
                  <a:pt x="1246092" y="1603690"/>
                  <a:pt x="1100668" y="1648047"/>
                  <a:pt x="1453269" y="1648047"/>
                </a:cubicBezTo>
                <a:cubicBezTo>
                  <a:pt x="1545486" y="1648047"/>
                  <a:pt x="1637567" y="1640958"/>
                  <a:pt x="1729716" y="1637414"/>
                </a:cubicBezTo>
                <a:cubicBezTo>
                  <a:pt x="1736804" y="1626781"/>
                  <a:pt x="1747619" y="1617845"/>
                  <a:pt x="1750981" y="1605516"/>
                </a:cubicBezTo>
                <a:cubicBezTo>
                  <a:pt x="1758499" y="1577949"/>
                  <a:pt x="1757269" y="1548698"/>
                  <a:pt x="1761614" y="1520456"/>
                </a:cubicBezTo>
                <a:cubicBezTo>
                  <a:pt x="1764362" y="1502594"/>
                  <a:pt x="1767863" y="1484825"/>
                  <a:pt x="1772246" y="1467293"/>
                </a:cubicBezTo>
                <a:cubicBezTo>
                  <a:pt x="1774964" y="1456420"/>
                  <a:pt x="1775878" y="1444147"/>
                  <a:pt x="1782879" y="1435395"/>
                </a:cubicBezTo>
                <a:cubicBezTo>
                  <a:pt x="1790862" y="1425417"/>
                  <a:pt x="1814776" y="1414130"/>
                  <a:pt x="1814776" y="141413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683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1047750"/>
            <a:ext cx="76581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098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/>
          </p:cNvSpPr>
          <p:nvPr>
            <p:ph type="title"/>
          </p:nvPr>
        </p:nvSpPr>
        <p:spPr>
          <a:xfrm>
            <a:off x="609600" y="304800"/>
            <a:ext cx="81534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000" dirty="0" smtClean="0"/>
              <a:t>Na</a:t>
            </a:r>
            <a:r>
              <a:rPr lang="en-US" sz="4000" baseline="30000" dirty="0" smtClean="0"/>
              <a:t>+</a:t>
            </a:r>
            <a:r>
              <a:rPr lang="en-US" sz="4000" dirty="0" smtClean="0"/>
              <a:t>/K</a:t>
            </a:r>
            <a:r>
              <a:rPr lang="en-US" sz="4000" baseline="30000" dirty="0" smtClean="0"/>
              <a:t>+</a:t>
            </a:r>
            <a:r>
              <a:rPr lang="en-US" sz="4000" dirty="0" smtClean="0"/>
              <a:t>-ATP-</a:t>
            </a:r>
            <a:r>
              <a:rPr lang="en-US" sz="4000" dirty="0" err="1" smtClean="0"/>
              <a:t>ase</a:t>
            </a:r>
            <a:endParaRPr lang="en-US" sz="4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547813"/>
            <a:ext cx="5257800" cy="432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3100" dirty="0" smtClean="0"/>
              <a:t>Digitalis Attached to the Na</a:t>
            </a:r>
            <a:r>
              <a:rPr lang="en-US" sz="3100" baseline="30000" dirty="0" smtClean="0"/>
              <a:t>+</a:t>
            </a:r>
            <a:r>
              <a:rPr lang="en-US" sz="3100" dirty="0" smtClean="0"/>
              <a:t>/K</a:t>
            </a:r>
            <a:r>
              <a:rPr lang="en-US" sz="3100" baseline="30000" dirty="0" smtClean="0"/>
              <a:t>+</a:t>
            </a:r>
            <a:r>
              <a:rPr lang="en-US" sz="3100" dirty="0" smtClean="0"/>
              <a:t>-ATP-</a:t>
            </a:r>
            <a:r>
              <a:rPr lang="en-US" sz="3100" dirty="0" err="1" smtClean="0"/>
              <a:t>ase</a:t>
            </a:r>
            <a:r>
              <a:rPr lang="en-US" sz="3100" dirty="0" smtClean="0"/>
              <a:t> </a:t>
            </a:r>
          </a:p>
        </p:txBody>
      </p:sp>
      <p:pic>
        <p:nvPicPr>
          <p:cNvPr id="63490" name="Picture 5" descr="cellular mechanism by which digitalis stimulates the he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752600"/>
            <a:ext cx="6553200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019800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US" dirty="0" smtClean="0"/>
              <a:t> CLASS: General Biology</a:t>
            </a:r>
          </a:p>
          <a:p>
            <a:pPr marL="0" indent="0" eaLnBrk="1" hangingPunct="1">
              <a:buFont typeface="Arial" charset="0"/>
              <a:buNone/>
            </a:pPr>
            <a:endParaRPr lang="en-US" dirty="0" smtClean="0"/>
          </a:p>
          <a:p>
            <a:pPr marL="0" indent="0" eaLnBrk="1" hangingPunct="1">
              <a:buFont typeface="Arial" charset="0"/>
              <a:buNone/>
            </a:pPr>
            <a:r>
              <a:rPr lang="en-US" dirty="0" smtClean="0"/>
              <a:t>Class Size: 40-50 Freshmen, Biology Majors</a:t>
            </a:r>
          </a:p>
          <a:p>
            <a:pPr marL="0" indent="0" eaLnBrk="1" hangingPunct="1">
              <a:buFont typeface="Arial" charset="0"/>
              <a:buNone/>
            </a:pPr>
            <a:endParaRPr lang="en-US" dirty="0"/>
          </a:p>
          <a:p>
            <a:pPr marL="457200" indent="-457200"/>
            <a:r>
              <a:rPr lang="en-US" dirty="0" smtClean="0"/>
              <a:t>Learning Goal:</a:t>
            </a:r>
          </a:p>
          <a:p>
            <a:pPr marL="713232" lvl="1" indent="-457200"/>
            <a:r>
              <a:rPr lang="en-US" sz="2000" dirty="0"/>
              <a:t>Students will be able to evaluate the overall importance of the transport mechanism to normal cell functioning</a:t>
            </a:r>
            <a:endParaRPr lang="en-US" sz="1800" dirty="0"/>
          </a:p>
          <a:p>
            <a:pPr marL="713232" lvl="1" indent="-457200"/>
            <a:endParaRPr lang="en-US" dirty="0" smtClean="0"/>
          </a:p>
          <a:p>
            <a:pPr marL="457200" indent="-457200"/>
            <a:r>
              <a:rPr lang="en-US" dirty="0" smtClean="0"/>
              <a:t>Learning Outcomes:</a:t>
            </a:r>
          </a:p>
          <a:p>
            <a:pPr marL="713232" lvl="1" indent="-457200"/>
            <a:r>
              <a:rPr lang="en-US" sz="2000" dirty="0"/>
              <a:t>Students will be able to identify molecules that can diffuse across the </a:t>
            </a:r>
            <a:r>
              <a:rPr lang="en-US" sz="2000" dirty="0" smtClean="0"/>
              <a:t>phospholipid bilayer</a:t>
            </a:r>
          </a:p>
          <a:p>
            <a:pPr marL="713232" lvl="1" indent="-457200"/>
            <a:r>
              <a:rPr lang="en-US" sz="2000" dirty="0"/>
              <a:t>Students will be able to identify molecules that are transported across the membrane</a:t>
            </a:r>
          </a:p>
          <a:p>
            <a:pPr marL="256032" lvl="1" indent="0">
              <a:buNone/>
            </a:pPr>
            <a:endParaRPr lang="en-US" dirty="0"/>
          </a:p>
          <a:p>
            <a:pPr marL="713232" lvl="1" indent="-457200"/>
            <a:endParaRPr lang="en-US" dirty="0" smtClean="0"/>
          </a:p>
          <a:p>
            <a:pPr marL="713232" lvl="1" indent="-457200"/>
            <a:endParaRPr lang="en-US" dirty="0" smtClean="0"/>
          </a:p>
          <a:p>
            <a:pPr marL="713232" lvl="1" indent="-457200"/>
            <a:endParaRPr lang="en-US" dirty="0" smtClean="0"/>
          </a:p>
          <a:p>
            <a:pPr marL="0" indent="0" eaLnBrk="1" hangingPunct="1">
              <a:buFont typeface="Arial" charset="0"/>
              <a:buNone/>
            </a:pPr>
            <a:endParaRPr lang="en-US" dirty="0"/>
          </a:p>
          <a:p>
            <a:pPr marL="457200" indent="-457200"/>
            <a:endParaRPr lang="en-US" dirty="0" smtClean="0"/>
          </a:p>
          <a:p>
            <a:pPr marL="0" indent="0" eaLnBrk="1" hangingPunct="1">
              <a:buFont typeface="Arial" charset="0"/>
              <a:buNone/>
            </a:pPr>
            <a:endParaRPr lang="en-US" dirty="0" smtClean="0"/>
          </a:p>
          <a:p>
            <a:pPr marL="0" indent="0" eaLnBrk="1" hangingPunct="1">
              <a:buFont typeface="Arial" charset="0"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62440"/>
            <a:ext cx="8686800" cy="604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rtlCol="0" anchor="ctr"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3600" dirty="0" smtClean="0"/>
              <a:t>BOND, JAMES BOND  </a:t>
            </a:r>
            <a:r>
              <a:rPr lang="en-US" sz="1100" dirty="0">
                <a:hlinkClick r:id="rId3"/>
              </a:rPr>
              <a:t>http://www.youtube.com/watch?v=_yNntwSjOwo</a:t>
            </a:r>
            <a:r>
              <a:rPr lang="en-US" sz="1100" dirty="0"/>
              <a:t> 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552" y="1234311"/>
            <a:ext cx="1993010" cy="264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599" y="1261636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399" y="4176712"/>
            <a:ext cx="1838325" cy="2327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512" y="4123019"/>
            <a:ext cx="192405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845996"/>
            <a:ext cx="271462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9799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did you observe?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What do you know about the situation?</a:t>
            </a:r>
            <a:endParaRPr lang="en-US" dirty="0"/>
          </a:p>
        </p:txBody>
      </p:sp>
      <p:sp>
        <p:nvSpPr>
          <p:cNvPr id="21508" name="Text Placeholder 4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smtClean="0"/>
              <a:t>What do you need to know?</a:t>
            </a:r>
          </a:p>
        </p:txBody>
      </p:sp>
      <p:sp>
        <p:nvSpPr>
          <p:cNvPr id="21507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9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525963"/>
          </a:xfrm>
        </p:spPr>
        <p:txBody>
          <a:bodyPr/>
          <a:lstStyle/>
          <a:p>
            <a:r>
              <a:rPr lang="en-US" dirty="0"/>
              <a:t>In the US, 5 million people suffer from heart disease such as congestive heart failure and cardiac arrhythmias.</a:t>
            </a:r>
          </a:p>
          <a:p>
            <a:r>
              <a:rPr lang="en-US" dirty="0"/>
              <a:t>A cardiac glycoside such as </a:t>
            </a:r>
            <a:r>
              <a:rPr lang="en-US" dirty="0" err="1"/>
              <a:t>Digitoxin</a:t>
            </a:r>
            <a:r>
              <a:rPr lang="en-US" dirty="0"/>
              <a:t>, also called Digitalis is used to treat this.</a:t>
            </a:r>
          </a:p>
          <a:p>
            <a:r>
              <a:rPr lang="en-US" dirty="0"/>
              <a:t>In Casino Royale, James Bond is given a dose of Digitalis, however,  he almost dies? </a:t>
            </a:r>
          </a:p>
          <a:p>
            <a:pPr algn="ctr">
              <a:buNone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WHAT’S GOING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ON?!!!!!!!!!!!!!!!!!!!!! 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hlinkClick r:id="rId2"/>
            </a:endParaRPr>
          </a:p>
          <a:p>
            <a:pPr algn="ctr">
              <a:buNone/>
            </a:pPr>
            <a:endParaRPr lang="en-US" sz="1000" dirty="0" smtClean="0">
              <a:hlinkClick r:id="rId2"/>
            </a:endParaRPr>
          </a:p>
          <a:p>
            <a:pPr algn="ctr">
              <a:buNone/>
            </a:pPr>
            <a:endParaRPr lang="en-US" sz="1000" dirty="0">
              <a:hlinkClick r:id="rId2"/>
            </a:endParaRPr>
          </a:p>
          <a:p>
            <a:pPr algn="ctr">
              <a:buNone/>
            </a:pPr>
            <a:endParaRPr lang="en-US" sz="1000" dirty="0" smtClean="0">
              <a:hlinkClick r:id="rId2"/>
            </a:endParaRPr>
          </a:p>
          <a:p>
            <a:pPr>
              <a:buNone/>
            </a:pPr>
            <a:endParaRPr lang="en-US" dirty="0"/>
          </a:p>
          <a:p>
            <a:pPr lvl="1" eaLnBrk="1" hangingPunct="1">
              <a:lnSpc>
                <a:spcPct val="80000"/>
              </a:lnSpc>
            </a:pPr>
            <a:endParaRPr lang="en-US" sz="2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1800" dirty="0" smtClean="0"/>
              <a:t>Previously…on “Passing Through”</a:t>
            </a:r>
            <a:br>
              <a:rPr lang="en-US" sz="1800" dirty="0" smtClean="0"/>
            </a:br>
            <a:r>
              <a:rPr lang="en-US" sz="1800" dirty="0" smtClean="0"/>
              <a:t>- Fats, Fats and more Fats</a:t>
            </a:r>
            <a:br>
              <a:rPr lang="en-US" sz="1800" dirty="0" smtClean="0"/>
            </a:br>
            <a:endParaRPr lang="en-US" sz="1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Phospholipid</a:t>
            </a:r>
            <a:r>
              <a:rPr lang="en-US" dirty="0" smtClean="0"/>
              <a:t> </a:t>
            </a:r>
            <a:r>
              <a:rPr lang="en-US" dirty="0" err="1" smtClean="0"/>
              <a:t>Bilayer</a:t>
            </a:r>
            <a:r>
              <a:rPr lang="en-US" dirty="0" smtClean="0"/>
              <a:t> in Cell Membrane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800600" y="6019800"/>
            <a:ext cx="434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upload.wikimedia.org/wikipedia/commons/f/f0/Lipid_bilayer_section.gif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46536"/>
            <a:ext cx="5410200" cy="4179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 descr="http://library.thinkquest.org/C004535/media/cell_membran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7425" y="1143000"/>
            <a:ext cx="3076575" cy="234369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324600" y="3352800"/>
            <a:ext cx="2819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http://library.thinkquest.org/C004535/cell_membranes.html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004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06_03b_lipid_structure-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6213" y="228600"/>
            <a:ext cx="6251575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06_04_phospholipids-L"/>
          <p:cNvPicPr>
            <a:picLocks noChangeAspect="1" noChangeArrowheads="1"/>
          </p:cNvPicPr>
          <p:nvPr/>
        </p:nvPicPr>
        <p:blipFill>
          <a:blip r:embed="rId3" cstate="print"/>
          <a:srcRect l="5682" t="49444" b="3013"/>
          <a:stretch>
            <a:fillRect/>
          </a:stretch>
        </p:blipFill>
        <p:spPr bwMode="auto">
          <a:xfrm>
            <a:off x="990600" y="2057400"/>
            <a:ext cx="6324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19200" y="457200"/>
            <a:ext cx="769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Phospholipids form a lipid </a:t>
            </a:r>
            <a:r>
              <a:rPr lang="en-US" sz="2400" dirty="0" err="1" smtClean="0"/>
              <a:t>bilayer</a:t>
            </a:r>
            <a:endParaRPr lang="en-US" sz="2400" dirty="0" smtClean="0"/>
          </a:p>
          <a:p>
            <a:pPr algn="ctr"/>
            <a:r>
              <a:rPr lang="en-US" sz="2400" dirty="0" smtClean="0"/>
              <a:t>that create a selectively permeable barrier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1" descr="Cartoon.jpg"/>
          <p:cNvPicPr>
            <a:picLocks noChangeAspect="1"/>
          </p:cNvPicPr>
          <p:nvPr/>
        </p:nvPicPr>
        <p:blipFill>
          <a:blip r:embed="rId3" cstate="print"/>
          <a:srcRect l="957" t="35440" r="71530" b="18265"/>
          <a:stretch>
            <a:fillRect/>
          </a:stretch>
        </p:blipFill>
        <p:spPr bwMode="auto">
          <a:xfrm>
            <a:off x="685800" y="1752600"/>
            <a:ext cx="31242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23"/>
          <p:cNvSpPr txBox="1">
            <a:spLocks noChangeArrowheads="1"/>
          </p:cNvSpPr>
          <p:nvPr/>
        </p:nvSpPr>
        <p:spPr bwMode="auto">
          <a:xfrm>
            <a:off x="309563" y="457200"/>
            <a:ext cx="86487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2400" dirty="0">
                <a:latin typeface="Calibri" pitchFamily="34" charset="0"/>
              </a:rPr>
              <a:t>For each of the Chemical species show below. Identify whether they would be able to easily pass through the </a:t>
            </a:r>
            <a:r>
              <a:rPr lang="en-US" sz="2400" b="1" dirty="0">
                <a:latin typeface="Calibri" pitchFamily="34" charset="0"/>
              </a:rPr>
              <a:t>lipid </a:t>
            </a:r>
            <a:r>
              <a:rPr lang="en-US" sz="2400" b="1" dirty="0" err="1">
                <a:latin typeface="Calibri" pitchFamily="34" charset="0"/>
              </a:rPr>
              <a:t>bilayer</a:t>
            </a:r>
            <a:r>
              <a:rPr lang="en-US" sz="2400" b="1" dirty="0">
                <a:latin typeface="Calibri" pitchFamily="34" charset="0"/>
              </a:rPr>
              <a:t> </a:t>
            </a:r>
            <a:r>
              <a:rPr lang="en-US" sz="2400" dirty="0">
                <a:latin typeface="Calibri" pitchFamily="34" charset="0"/>
              </a:rPr>
              <a:t>or not. (3 minutes)</a:t>
            </a:r>
          </a:p>
        </p:txBody>
      </p:sp>
      <p:pic>
        <p:nvPicPr>
          <p:cNvPr id="23555" name="Picture 2" descr="http://4.bp.blogspot.com/-wbEhsKutYmM/TzVQjy64PUI/AAAAAAAABKU/T6lNNOFEpZQ/s1600/estroge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3962400"/>
            <a:ext cx="1658938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6665"/>
          <p:cNvGrpSpPr>
            <a:grpSpLocks/>
          </p:cNvGrpSpPr>
          <p:nvPr/>
        </p:nvGrpSpPr>
        <p:grpSpPr bwMode="auto">
          <a:xfrm>
            <a:off x="6172200" y="4343400"/>
            <a:ext cx="881063" cy="828675"/>
            <a:chOff x="5249706" y="3521475"/>
            <a:chExt cx="880562" cy="829245"/>
          </a:xfrm>
        </p:grpSpPr>
        <p:sp>
          <p:nvSpPr>
            <p:cNvPr id="23563" name="TextBox 19"/>
            <p:cNvSpPr txBox="1">
              <a:spLocks noChangeArrowheads="1"/>
            </p:cNvSpPr>
            <p:nvPr/>
          </p:nvSpPr>
          <p:spPr bwMode="auto">
            <a:xfrm>
              <a:off x="5428992" y="3708929"/>
              <a:ext cx="640985" cy="641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457200"/>
              <a:r>
                <a:rPr lang="en-US" sz="3600">
                  <a:latin typeface="Calibri" pitchFamily="34" charset="0"/>
                </a:rPr>
                <a:t>O</a:t>
              </a:r>
              <a:r>
                <a:rPr lang="en-US" sz="3600" baseline="-25000">
                  <a:latin typeface="Calibri" pitchFamily="34" charset="0"/>
                </a:rPr>
                <a:t>2</a:t>
              </a:r>
            </a:p>
          </p:txBody>
        </p:sp>
        <p:sp>
          <p:nvSpPr>
            <p:cNvPr id="23564" name="TextBox 20"/>
            <p:cNvSpPr txBox="1">
              <a:spLocks noChangeArrowheads="1"/>
            </p:cNvSpPr>
            <p:nvPr/>
          </p:nvSpPr>
          <p:spPr bwMode="auto">
            <a:xfrm>
              <a:off x="5249706" y="3521475"/>
              <a:ext cx="88056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457200"/>
              <a:r>
                <a:rPr lang="en-US">
                  <a:latin typeface="Calibri" pitchFamily="34" charset="0"/>
                </a:rPr>
                <a:t>Oxygen</a:t>
              </a:r>
            </a:p>
          </p:txBody>
        </p:sp>
      </p:grpSp>
      <p:pic>
        <p:nvPicPr>
          <p:cNvPr id="23557" name="Picture 137" descr="http://t1.gstatic.com/images?q=tbn:ANd9GcSre8NJT60ZzBvaxQMpR-7jsA4ffTSYOXcivQgF25SuR81paQm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114800"/>
            <a:ext cx="2409825" cy="14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Box 100"/>
          <p:cNvSpPr txBox="1">
            <a:spLocks noChangeArrowheads="1"/>
          </p:cNvSpPr>
          <p:nvPr/>
        </p:nvSpPr>
        <p:spPr bwMode="auto">
          <a:xfrm>
            <a:off x="1371600" y="5334000"/>
            <a:ext cx="9096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dirty="0">
                <a:latin typeface="Calibri" pitchFamily="34" charset="0"/>
              </a:rPr>
              <a:t>Sucrose</a:t>
            </a:r>
          </a:p>
        </p:txBody>
      </p:sp>
      <p:pic>
        <p:nvPicPr>
          <p:cNvPr id="23559" name="Picture 21" descr="Cartoon.jpg"/>
          <p:cNvPicPr>
            <a:picLocks noChangeAspect="1"/>
          </p:cNvPicPr>
          <p:nvPr/>
        </p:nvPicPr>
        <p:blipFill>
          <a:blip r:embed="rId3" cstate="print"/>
          <a:srcRect l="44911" t="35440" r="26010" b="18265"/>
          <a:stretch>
            <a:fillRect/>
          </a:stretch>
        </p:blipFill>
        <p:spPr bwMode="auto">
          <a:xfrm>
            <a:off x="4800600" y="1828800"/>
            <a:ext cx="33020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TextBox 26670"/>
          <p:cNvSpPr txBox="1">
            <a:spLocks noChangeArrowheads="1"/>
          </p:cNvSpPr>
          <p:nvPr/>
        </p:nvSpPr>
        <p:spPr bwMode="auto">
          <a:xfrm>
            <a:off x="2209800" y="3048000"/>
            <a:ext cx="776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sz="2800">
                <a:latin typeface="Calibri" pitchFamily="34" charset="0"/>
              </a:rPr>
              <a:t>Fast</a:t>
            </a:r>
          </a:p>
        </p:txBody>
      </p:sp>
      <p:sp>
        <p:nvSpPr>
          <p:cNvPr id="23561" name="TextBox 107"/>
          <p:cNvSpPr txBox="1">
            <a:spLocks noChangeArrowheads="1"/>
          </p:cNvSpPr>
          <p:nvPr/>
        </p:nvSpPr>
        <p:spPr bwMode="auto">
          <a:xfrm>
            <a:off x="7162800" y="3124200"/>
            <a:ext cx="649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sz="2800">
                <a:latin typeface="Calibri" pitchFamily="34" charset="0"/>
              </a:rPr>
              <a:t>NO</a:t>
            </a:r>
          </a:p>
        </p:txBody>
      </p:sp>
      <p:sp>
        <p:nvSpPr>
          <p:cNvPr id="23562" name="Text Box 25"/>
          <p:cNvSpPr txBox="1">
            <a:spLocks noChangeArrowheads="1"/>
          </p:cNvSpPr>
          <p:nvPr/>
        </p:nvSpPr>
        <p:spPr bwMode="auto">
          <a:xfrm>
            <a:off x="4876800" y="5334000"/>
            <a:ext cx="13716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/>
              <a:t>Ions</a:t>
            </a:r>
          </a:p>
          <a:p>
            <a:pPr algn="ctr">
              <a:spcBef>
                <a:spcPct val="30000"/>
              </a:spcBef>
            </a:pPr>
            <a:r>
              <a:rPr lang="en-US" sz="2400"/>
              <a:t>Na</a:t>
            </a:r>
            <a:r>
              <a:rPr lang="en-US" sz="2400" baseline="30000"/>
              <a:t>+</a:t>
            </a:r>
            <a:r>
              <a:rPr lang="en-US" sz="2400"/>
              <a:t>, Cl</a:t>
            </a:r>
            <a:r>
              <a:rPr lang="en-US" sz="2400" baseline="30000"/>
              <a:t>-</a:t>
            </a:r>
          </a:p>
          <a:p>
            <a:pPr algn="ctr">
              <a:spcBef>
                <a:spcPct val="30000"/>
              </a:spcBef>
            </a:pPr>
            <a:r>
              <a:rPr lang="en-US" sz="2400"/>
              <a:t>K</a:t>
            </a:r>
            <a:r>
              <a:rPr lang="en-US" sz="2400" baseline="30000"/>
              <a:t>+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1772</TotalTime>
  <Words>666</Words>
  <Application>Microsoft Macintosh PowerPoint</Application>
  <PresentationFormat>On-screen Show (4:3)</PresentationFormat>
  <Paragraphs>142</Paragraphs>
  <Slides>19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Concourse</vt:lpstr>
      <vt:lpstr>Passing Through</vt:lpstr>
      <vt:lpstr>PowerPoint Presentation</vt:lpstr>
      <vt:lpstr>BOND, JAMES BOND  http://www.youtube.com/watch?v=_yNntwSjOwo  </vt:lpstr>
      <vt:lpstr>What did you observe?</vt:lpstr>
      <vt:lpstr>Previously…on “Passing Through” - Fats, Fats and more Fats </vt:lpstr>
      <vt:lpstr>Phospholipid Bilayer in Cell Membrane</vt:lpstr>
      <vt:lpstr>PowerPoint Presentation</vt:lpstr>
      <vt:lpstr>PowerPoint Presentation</vt:lpstr>
      <vt:lpstr>PowerPoint Presentation</vt:lpstr>
      <vt:lpstr>PowerPoint Presentation</vt:lpstr>
      <vt:lpstr>Cell membranes are not just made of phospholipids….</vt:lpstr>
      <vt:lpstr>PowerPoint Presentation</vt:lpstr>
      <vt:lpstr>PowerPoint Presentation</vt:lpstr>
      <vt:lpstr>SODIUM POTASSIUM PUMP</vt:lpstr>
      <vt:lpstr>PowerPoint Presentation</vt:lpstr>
      <vt:lpstr>ACTION OF CONTRACTION IN THE HEART</vt:lpstr>
      <vt:lpstr>PowerPoint Presentation</vt:lpstr>
      <vt:lpstr>Na+/K+-ATP-ase</vt:lpstr>
      <vt:lpstr> Digitalis Attached to the Na+/K+-ATP-ase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Teachable Tidbit</dc:title>
  <dc:creator>karenbailey-withers</dc:creator>
  <cp:lastModifiedBy>Biology Department</cp:lastModifiedBy>
  <cp:revision>62</cp:revision>
  <dcterms:created xsi:type="dcterms:W3CDTF">2012-06-05T18:54:10Z</dcterms:created>
  <dcterms:modified xsi:type="dcterms:W3CDTF">2012-06-12T17:23:31Z</dcterms:modified>
</cp:coreProperties>
</file>